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1"/>
  </p:notesMasterIdLst>
  <p:sldIdLst>
    <p:sldId id="293" r:id="rId5"/>
    <p:sldId id="382" r:id="rId6"/>
    <p:sldId id="380" r:id="rId7"/>
    <p:sldId id="381" r:id="rId8"/>
    <p:sldId id="321" r:id="rId9"/>
    <p:sldId id="379" r:id="rId10"/>
    <p:sldId id="322" r:id="rId11"/>
    <p:sldId id="354" r:id="rId12"/>
    <p:sldId id="323" r:id="rId13"/>
    <p:sldId id="334" r:id="rId14"/>
    <p:sldId id="378" r:id="rId15"/>
    <p:sldId id="353" r:id="rId16"/>
    <p:sldId id="377" r:id="rId17"/>
    <p:sldId id="383" r:id="rId18"/>
    <p:sldId id="384" r:id="rId19"/>
    <p:sldId id="331" r:id="rId20"/>
    <p:sldId id="332" r:id="rId21"/>
    <p:sldId id="333" r:id="rId22"/>
    <p:sldId id="364" r:id="rId23"/>
    <p:sldId id="363" r:id="rId24"/>
    <p:sldId id="343" r:id="rId25"/>
    <p:sldId id="370" r:id="rId26"/>
    <p:sldId id="368" r:id="rId27"/>
    <p:sldId id="371" r:id="rId28"/>
    <p:sldId id="372" r:id="rId29"/>
    <p:sldId id="376" r:id="rId30"/>
  </p:sldIdLst>
  <p:sldSz cx="12192000" cy="6858000"/>
  <p:notesSz cx="12192000" cy="6858000"/>
  <p:defaultTex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9B99"/>
    <a:srgbClr val="FFCCCC"/>
    <a:srgbClr val="FF6600"/>
    <a:srgbClr val="4C37CD"/>
    <a:srgbClr val="1908FC"/>
    <a:srgbClr val="3AA8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68" autoAdjust="0"/>
    <p:restoredTop sz="93979" autoAdjust="0"/>
  </p:normalViewPr>
  <p:slideViewPr>
    <p:cSldViewPr>
      <p:cViewPr varScale="1">
        <p:scale>
          <a:sx n="114" d="100"/>
          <a:sy n="114" d="100"/>
        </p:scale>
        <p:origin x="408" y="114"/>
      </p:cViewPr>
      <p:guideLst>
        <p:guide orient="horz" pos="2160"/>
        <p:guide pos="2880"/>
      </p:guideLst>
    </p:cSldViewPr>
  </p:slideViewPr>
  <p:outlineViewPr>
    <p:cViewPr>
      <p:scale>
        <a:sx n="33" d="100"/>
        <a:sy n="33" d="100"/>
      </p:scale>
      <p:origin x="0" y="-36532"/>
    </p:cViewPr>
  </p:outlineViewPr>
  <p:notesTextViewPr>
    <p:cViewPr>
      <p:scale>
        <a:sx n="100" d="100"/>
        <a:sy n="100" d="100"/>
      </p:scale>
      <p:origin x="0" y="0"/>
    </p:cViewPr>
  </p:notesTextViewPr>
  <p:sorterViewPr>
    <p:cViewPr varScale="1">
      <p:scale>
        <a:sx n="100" d="100"/>
        <a:sy n="100" d="100"/>
      </p:scale>
      <p:origin x="0" y="-33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70E8813-04E4-45AB-9B11-553C34CDFF11}" type="datetimeFigureOut">
              <a:rPr lang="ru-RU" smtClean="0"/>
              <a:t>08.06.2022</a:t>
            </a:fld>
            <a:endParaRPr lang="ru-RU"/>
          </a:p>
        </p:txBody>
      </p:sp>
      <p:sp>
        <p:nvSpPr>
          <p:cNvPr id="4" name="Образ слайда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24A3C2F0-BA0E-4160-A7BF-4098BDDF4318}" type="slidenum">
              <a:rPr lang="ru-RU" smtClean="0"/>
              <a:t>‹#›</a:t>
            </a:fld>
            <a:endParaRPr lang="ru-RU"/>
          </a:p>
        </p:txBody>
      </p:sp>
    </p:spTree>
    <p:extLst>
      <p:ext uri="{BB962C8B-B14F-4D97-AF65-F5344CB8AC3E}">
        <p14:creationId xmlns:p14="http://schemas.microsoft.com/office/powerpoint/2010/main" val="3989824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None/>
            </a:pPr>
            <a:r>
              <a:rPr lang="ru-RU" dirty="0"/>
              <a:t>Все эти изменения требуют пересмотра учебного плана образовательной организации, рабочих программ по учебным предметам, программ внеурочной деятельности. Для обеспечения единства образовательного пространства Российской Федерации, снижения нагрузки на педагогических работников разработаны примерные рабочие программы.5 </a:t>
            </a:r>
          </a:p>
          <a:p>
            <a:endParaRPr lang="ru-RU" dirty="0"/>
          </a:p>
        </p:txBody>
      </p:sp>
      <p:sp>
        <p:nvSpPr>
          <p:cNvPr id="4" name="Номер слайда 3"/>
          <p:cNvSpPr>
            <a:spLocks noGrp="1"/>
          </p:cNvSpPr>
          <p:nvPr>
            <p:ph type="sldNum" sz="quarter" idx="5"/>
          </p:nvPr>
        </p:nvSpPr>
        <p:spPr/>
        <p:txBody>
          <a:bodyPr/>
          <a:lstStyle/>
          <a:p>
            <a:fld id="{EBE39236-E595-4604-BDDE-24409C4485CE}" type="slidenum">
              <a:rPr lang="ru-RU" smtClean="0"/>
              <a:t>5</a:t>
            </a:fld>
            <a:endParaRPr lang="ru-RU"/>
          </a:p>
        </p:txBody>
      </p:sp>
    </p:spTree>
    <p:extLst>
      <p:ext uri="{BB962C8B-B14F-4D97-AF65-F5344CB8AC3E}">
        <p14:creationId xmlns:p14="http://schemas.microsoft.com/office/powerpoint/2010/main" val="3540180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None/>
            </a:pPr>
            <a:r>
              <a:rPr lang="ru-RU" dirty="0"/>
              <a:t>Все эти изменения требуют пересмотра учебного плана образовательной организации, рабочих программ по учебным предметам, программ внеурочной деятельности. Для обеспечения единства образовательного пространства Российской Федерации, снижения нагрузки на педагогических работников разработаны примерные рабочие программы.5 </a:t>
            </a:r>
          </a:p>
          <a:p>
            <a:endParaRPr lang="ru-RU" dirty="0"/>
          </a:p>
        </p:txBody>
      </p:sp>
      <p:sp>
        <p:nvSpPr>
          <p:cNvPr id="4" name="Номер слайда 3"/>
          <p:cNvSpPr>
            <a:spLocks noGrp="1"/>
          </p:cNvSpPr>
          <p:nvPr>
            <p:ph type="sldNum" sz="quarter" idx="5"/>
          </p:nvPr>
        </p:nvSpPr>
        <p:spPr/>
        <p:txBody>
          <a:bodyPr/>
          <a:lstStyle/>
          <a:p>
            <a:fld id="{EBE39236-E595-4604-BDDE-24409C4485CE}" type="slidenum">
              <a:rPr lang="ru-RU" smtClean="0"/>
              <a:t>7</a:t>
            </a:fld>
            <a:endParaRPr lang="ru-RU"/>
          </a:p>
        </p:txBody>
      </p:sp>
    </p:spTree>
    <p:extLst>
      <p:ext uri="{BB962C8B-B14F-4D97-AF65-F5344CB8AC3E}">
        <p14:creationId xmlns:p14="http://schemas.microsoft.com/office/powerpoint/2010/main" val="3760812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None/>
            </a:pPr>
            <a:r>
              <a:rPr lang="ru-RU" dirty="0"/>
              <a:t>Все эти изменения требуют пересмотра учебного плана образовательной организации, рабочих программ по учебным предметам, программ внеурочной деятельности. Для обеспечения единства образовательного пространства Российской Федерации, снижения нагрузки на педагогических работников разработаны примерные рабочие программы.5 </a:t>
            </a:r>
          </a:p>
          <a:p>
            <a:endParaRPr lang="ru-RU" dirty="0"/>
          </a:p>
        </p:txBody>
      </p:sp>
      <p:sp>
        <p:nvSpPr>
          <p:cNvPr id="4" name="Номер слайда 3"/>
          <p:cNvSpPr>
            <a:spLocks noGrp="1"/>
          </p:cNvSpPr>
          <p:nvPr>
            <p:ph type="sldNum" sz="quarter" idx="5"/>
          </p:nvPr>
        </p:nvSpPr>
        <p:spPr/>
        <p:txBody>
          <a:bodyPr/>
          <a:lstStyle/>
          <a:p>
            <a:fld id="{EBE39236-E595-4604-BDDE-24409C4485CE}" type="slidenum">
              <a:rPr lang="ru-RU" smtClean="0"/>
              <a:t>8</a:t>
            </a:fld>
            <a:endParaRPr lang="ru-RU"/>
          </a:p>
        </p:txBody>
      </p:sp>
    </p:spTree>
    <p:extLst>
      <p:ext uri="{BB962C8B-B14F-4D97-AF65-F5344CB8AC3E}">
        <p14:creationId xmlns:p14="http://schemas.microsoft.com/office/powerpoint/2010/main" val="1985168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None/>
            </a:pPr>
            <a:r>
              <a:rPr lang="ru-RU" dirty="0"/>
              <a:t>Все эти изменения требуют пересмотра учебного плана образовательной организации, рабочих программ по учебным предметам, программ внеурочной деятельности. Для обеспечения единства образовательного пространства Российской Федерации, снижения нагрузки на педагогических работников разработаны примерные рабочие программы.5 </a:t>
            </a:r>
          </a:p>
          <a:p>
            <a:endParaRPr lang="ru-RU" dirty="0"/>
          </a:p>
        </p:txBody>
      </p:sp>
      <p:sp>
        <p:nvSpPr>
          <p:cNvPr id="4" name="Номер слайда 3"/>
          <p:cNvSpPr>
            <a:spLocks noGrp="1"/>
          </p:cNvSpPr>
          <p:nvPr>
            <p:ph type="sldNum" sz="quarter" idx="5"/>
          </p:nvPr>
        </p:nvSpPr>
        <p:spPr/>
        <p:txBody>
          <a:bodyPr/>
          <a:lstStyle/>
          <a:p>
            <a:fld id="{EBE39236-E595-4604-BDDE-24409C4485CE}" type="slidenum">
              <a:rPr lang="ru-RU" smtClean="0"/>
              <a:t>9</a:t>
            </a:fld>
            <a:endParaRPr lang="ru-RU"/>
          </a:p>
        </p:txBody>
      </p:sp>
    </p:spTree>
    <p:extLst>
      <p:ext uri="{BB962C8B-B14F-4D97-AF65-F5344CB8AC3E}">
        <p14:creationId xmlns:p14="http://schemas.microsoft.com/office/powerpoint/2010/main" val="536413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200" dirty="0"/>
              <a:t>Требования к </a:t>
            </a:r>
            <a:r>
              <a:rPr lang="ru-RU" sz="1200" dirty="0" err="1"/>
              <a:t>метапредметным</a:t>
            </a:r>
            <a:r>
              <a:rPr lang="ru-RU" sz="1200" dirty="0"/>
              <a:t> результатам дифференцированы по группам, даны в понятных и ясных формулировках, что позволит эффективно формировать умения самоорганизации, совместной деятельности, общения, навыков работы с информацией и др. </a:t>
            </a:r>
          </a:p>
          <a:p>
            <a:pPr algn="just"/>
            <a:r>
              <a:rPr lang="ru-RU" sz="1200" dirty="0"/>
              <a:t>Например, конкретно описаны базовые логические действия, необходимые для успешного овладения содержанием учебных предметов. Базовые логические действия предполагают умения: сравнивать объекты, устанавливать основания для сравнения, устанавливать аналогии; объединять части объекта (объекты) по определенному признаку; определять существенный признак для классификации, классифицировать предложенные объекты; находить закономерности и противоречия в рассматриваемых фактах, данных и наблюдениях на основе предложенного педагогическим работником алгоритма; выявлять недостаток информации для решения учебной (практической) задачи на основе предложенного алгоритма; устанавливать причинно-следственные связи в ситуациях, поддающихся непосредственному наблюдению или знакомых по опыту, делать выводы</a:t>
            </a:r>
          </a:p>
          <a:p>
            <a:endParaRPr lang="ru-RU" dirty="0"/>
          </a:p>
        </p:txBody>
      </p:sp>
      <p:sp>
        <p:nvSpPr>
          <p:cNvPr id="4" name="Номер слайда 3"/>
          <p:cNvSpPr>
            <a:spLocks noGrp="1"/>
          </p:cNvSpPr>
          <p:nvPr>
            <p:ph type="sldNum" sz="quarter" idx="10"/>
          </p:nvPr>
        </p:nvSpPr>
        <p:spPr/>
        <p:txBody>
          <a:bodyPr/>
          <a:lstStyle/>
          <a:p>
            <a:fld id="{24A3C2F0-BA0E-4160-A7BF-4098BDDF4318}" type="slidenum">
              <a:rPr lang="ru-RU" smtClean="0"/>
              <a:t>13</a:t>
            </a:fld>
            <a:endParaRPr lang="ru-RU"/>
          </a:p>
        </p:txBody>
      </p:sp>
    </p:spTree>
    <p:extLst>
      <p:ext uri="{BB962C8B-B14F-4D97-AF65-F5344CB8AC3E}">
        <p14:creationId xmlns:p14="http://schemas.microsoft.com/office/powerpoint/2010/main" val="2797918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None/>
            </a:pPr>
            <a:r>
              <a:rPr lang="ru-RU" dirty="0"/>
              <a:t>Конкретизирован и расширен перечень личностных результатов. Они тесно связаны с воспитанием и отражают приобретение младшими школьниками первоначального опыта деятельности в части: </a:t>
            </a:r>
          </a:p>
          <a:p>
            <a:pPr marL="0" indent="0">
              <a:buNone/>
            </a:pPr>
            <a:r>
              <a:rPr lang="ru-RU" dirty="0"/>
              <a:t>-гражданско-патриотического воспитания, уважения к своему и другим народам; </a:t>
            </a:r>
          </a:p>
          <a:p>
            <a:pPr marL="0" indent="0">
              <a:buNone/>
            </a:pPr>
            <a:r>
              <a:rPr lang="ru-RU" dirty="0"/>
              <a:t>-в части духовно-нравственного воспитания, заключающегося в признании индивидуальности каждого человека, проявлении сопереживания, уважения и доброжелательности, неприятии любых форм поведения, направленных на причинение физического и морального вреда другим людям; </a:t>
            </a:r>
          </a:p>
          <a:p>
            <a:pPr marL="0" indent="0">
              <a:buNone/>
            </a:pPr>
            <a:r>
              <a:rPr lang="ru-RU" dirty="0"/>
              <a:t>- в части трудового воспитания - в осознании ценности труда в жизни человека и общества, ответственного потребления и бережного отношения к результатам труда, навыки участия в различных видах трудовой деятельности, интерес к различным профессиям. Также личностные результаты предполагают формирование уважительного отношения и интереса к художественной культуре, традициям и творчеству своего и других народов, формирование стремления к самовыражению в разных видах художественной деятельности, формирование здорового и безопасного (для себя и других людей) образа жизни. Система воспитания предполагает проявление активной жизненной позиции обучающихся, поощрение социальной успешности. Личностные результаты, как и в стандарте 2009 года, не подлежат персонифицированной оценке.</a:t>
            </a:r>
          </a:p>
          <a:p>
            <a:endParaRPr lang="ru-RU" dirty="0"/>
          </a:p>
        </p:txBody>
      </p:sp>
      <p:sp>
        <p:nvSpPr>
          <p:cNvPr id="4" name="Номер слайда 3"/>
          <p:cNvSpPr>
            <a:spLocks noGrp="1"/>
          </p:cNvSpPr>
          <p:nvPr>
            <p:ph type="sldNum" sz="quarter" idx="10"/>
          </p:nvPr>
        </p:nvSpPr>
        <p:spPr/>
        <p:txBody>
          <a:bodyPr/>
          <a:lstStyle/>
          <a:p>
            <a:fld id="{24A3C2F0-BA0E-4160-A7BF-4098BDDF4318}" type="slidenum">
              <a:rPr lang="ru-RU" smtClean="0"/>
              <a:t>14</a:t>
            </a:fld>
            <a:endParaRPr lang="ru-RU"/>
          </a:p>
        </p:txBody>
      </p:sp>
    </p:spTree>
    <p:extLst>
      <p:ext uri="{BB962C8B-B14F-4D97-AF65-F5344CB8AC3E}">
        <p14:creationId xmlns:p14="http://schemas.microsoft.com/office/powerpoint/2010/main" val="62639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появилось требование, связанное с необходимостью формирования компонентов функциональной грамотности обучающихся. Функциональная грамотность заключается в умении применять полученные на уроках знания и умения для решения практических и жизненных задач. Формирование функциональной грамотности (читательской грамотности, математической грамотности, естественнонаучной грамотности, финансовой грамотности, креативного мышления, глобальных компетенций) рассматривается как требование к качеству современного образования, которое отражает готовность ребенка осознанно включаться в разнообразные жизненные ситуации, например, правильно рассчитать денежные средства для покупки; определять, хватит ли коробки конфет для того, чтобы угостить одноклассников; найти в энциклопедии нужную статью. Предполагается большое количество заданий, связанных с формированием умений анализировать разные источники информации, находить главное, существенное, тем самым развивать критическое мышление.</a:t>
            </a:r>
          </a:p>
        </p:txBody>
      </p:sp>
      <p:sp>
        <p:nvSpPr>
          <p:cNvPr id="4" name="Номер слайда 3"/>
          <p:cNvSpPr>
            <a:spLocks noGrp="1"/>
          </p:cNvSpPr>
          <p:nvPr>
            <p:ph type="sldNum" sz="quarter" idx="10"/>
          </p:nvPr>
        </p:nvSpPr>
        <p:spPr/>
        <p:txBody>
          <a:bodyPr/>
          <a:lstStyle/>
          <a:p>
            <a:fld id="{24A3C2F0-BA0E-4160-A7BF-4098BDDF4318}" type="slidenum">
              <a:rPr lang="ru-RU" smtClean="0"/>
              <a:t>15</a:t>
            </a:fld>
            <a:endParaRPr lang="ru-RU"/>
          </a:p>
        </p:txBody>
      </p:sp>
    </p:spTree>
    <p:extLst>
      <p:ext uri="{BB962C8B-B14F-4D97-AF65-F5344CB8AC3E}">
        <p14:creationId xmlns:p14="http://schemas.microsoft.com/office/powerpoint/2010/main" val="13829660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Титульный слайд 2">
    <p:bg>
      <p:bgRef idx="1001">
        <a:schemeClr val="bg2"/>
      </p:bgRef>
    </p:bg>
    <p:spTree>
      <p:nvGrpSpPr>
        <p:cNvPr id="1" name=""/>
        <p:cNvGrpSpPr/>
        <p:nvPr/>
      </p:nvGrpSpPr>
      <p:grpSpPr bwMode="auto">
        <a:xfrm>
          <a:off x="0" y="0"/>
          <a:ext cx="0" cy="0"/>
          <a:chOff x="0" y="0"/>
          <a:chExt cx="0" cy="0"/>
        </a:xfrm>
      </p:grpSpPr>
      <p:pic>
        <p:nvPicPr>
          <p:cNvPr id="4" name="Рисунок 9"/>
          <p:cNvPicPr>
            <a:picLocks noChangeAspect="1"/>
          </p:cNvPicPr>
          <p:nvPr userDrawn="1"/>
        </p:nvPicPr>
        <p:blipFill>
          <a:blip r:embed="rId2"/>
          <a:srcRect t="2476" b="61741"/>
          <a:stretch/>
        </p:blipFill>
        <p:spPr bwMode="auto">
          <a:xfrm>
            <a:off x="0" y="-16631"/>
            <a:ext cx="12192000" cy="2385761"/>
          </a:xfrm>
          <a:prstGeom prst="rect">
            <a:avLst/>
          </a:prstGeom>
          <a:effectLst>
            <a:outerShdw blurRad="50800" dist="38100" dir="5400000" algn="t" rotWithShape="0">
              <a:prstClr val="black">
                <a:alpha val="40000"/>
              </a:prstClr>
            </a:outerShdw>
          </a:effectLst>
        </p:spPr>
      </p:pic>
      <p:sp>
        <p:nvSpPr>
          <p:cNvPr id="5" name="Прямоугольник 29"/>
          <p:cNvSpPr/>
          <p:nvPr userDrawn="1"/>
        </p:nvSpPr>
        <p:spPr bwMode="auto">
          <a:xfrm>
            <a:off x="0" y="-16629"/>
            <a:ext cx="12192000" cy="2385760"/>
          </a:xfrm>
          <a:prstGeom prst="rect">
            <a:avLst/>
          </a:prstGeom>
          <a:solidFill>
            <a:srgbClr val="248165">
              <a:alpha val="57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defRPr/>
            </a:pPr>
            <a:endParaRPr lang="ru-RU"/>
          </a:p>
        </p:txBody>
      </p:sp>
      <p:sp>
        <p:nvSpPr>
          <p:cNvPr id="6" name="Заголовок 1"/>
          <p:cNvSpPr>
            <a:spLocks noGrp="1"/>
          </p:cNvSpPr>
          <p:nvPr>
            <p:ph type="ctrTitle" hasCustomPrompt="1"/>
          </p:nvPr>
        </p:nvSpPr>
        <p:spPr bwMode="auto">
          <a:xfrm>
            <a:off x="1524000" y="2469913"/>
            <a:ext cx="9144000" cy="1255063"/>
          </a:xfrm>
        </p:spPr>
        <p:txBody>
          <a:bodyPr anchor="b">
            <a:normAutofit/>
          </a:bodyPr>
          <a:lstStyle>
            <a:lvl1pPr algn="ctr">
              <a:defRPr sz="4000">
                <a:solidFill>
                  <a:srgbClr val="42A28C"/>
                </a:solidFill>
              </a:defRPr>
            </a:lvl1pPr>
          </a:lstStyle>
          <a:p>
            <a:pPr>
              <a:defRPr/>
            </a:pPr>
            <a:r>
              <a:rPr lang="ru-RU"/>
              <a:t>Образец заголовка </a:t>
            </a:r>
            <a:endParaRPr/>
          </a:p>
        </p:txBody>
      </p:sp>
      <p:sp>
        <p:nvSpPr>
          <p:cNvPr id="7" name="Подзаголовок 2"/>
          <p:cNvSpPr>
            <a:spLocks noGrp="1"/>
          </p:cNvSpPr>
          <p:nvPr>
            <p:ph type="subTitle" idx="1"/>
          </p:nvPr>
        </p:nvSpPr>
        <p:spPr bwMode="auto">
          <a:xfrm>
            <a:off x="1524000" y="3809126"/>
            <a:ext cx="9144000" cy="905749"/>
          </a:xfrm>
        </p:spPr>
        <p:txBody>
          <a:bodyPr/>
          <a:lstStyle>
            <a:lvl1pPr marL="0" indent="0" algn="ctr">
              <a:buNone/>
              <a:defRPr sz="2400">
                <a:solidFill>
                  <a:srgbClr val="50B89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Образец подзаголовка</a:t>
            </a:r>
            <a:endParaRPr/>
          </a:p>
        </p:txBody>
      </p:sp>
      <p:sp>
        <p:nvSpPr>
          <p:cNvPr id="8" name="Прямоугольник 11"/>
          <p:cNvSpPr/>
          <p:nvPr userDrawn="1"/>
        </p:nvSpPr>
        <p:spPr bwMode="auto">
          <a:xfrm>
            <a:off x="0" y="6717314"/>
            <a:ext cx="12192000" cy="162000"/>
          </a:xfrm>
          <a:prstGeom prst="rect">
            <a:avLst/>
          </a:prstGeom>
          <a:solidFill>
            <a:srgbClr val="C0C6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9" name="Рисунок 6"/>
          <p:cNvPicPr>
            <a:picLocks noChangeAspect="1"/>
          </p:cNvPicPr>
          <p:nvPr userDrawn="1"/>
        </p:nvPicPr>
        <p:blipFill>
          <a:blip r:embed="rId3"/>
          <a:stretch/>
        </p:blipFill>
        <p:spPr bwMode="auto">
          <a:xfrm>
            <a:off x="5552043" y="395502"/>
            <a:ext cx="1079882" cy="908181"/>
          </a:xfrm>
          <a:prstGeom prst="rect">
            <a:avLst/>
          </a:prstGeom>
          <a:noFill/>
        </p:spPr>
      </p:pic>
      <p:sp>
        <p:nvSpPr>
          <p:cNvPr id="10" name="TextBox 7"/>
          <p:cNvSpPr txBox="1"/>
          <p:nvPr userDrawn="1"/>
        </p:nvSpPr>
        <p:spPr bwMode="auto">
          <a:xfrm>
            <a:off x="3996078" y="1387835"/>
            <a:ext cx="4191813" cy="723275"/>
          </a:xfrm>
          <a:prstGeom prst="rect">
            <a:avLst/>
          </a:prstGeom>
          <a:noFill/>
        </p:spPr>
        <p:txBody>
          <a:bodyPr wrap="square" rtlCol="0">
            <a:spAutoFit/>
          </a:bodyPr>
          <a:lstStyle/>
          <a:p>
            <a:pPr algn="ctr">
              <a:defRPr/>
            </a:pPr>
            <a:r>
              <a:rPr lang="ru-RU" sz="2300">
                <a:solidFill>
                  <a:schemeClr val="bg1"/>
                </a:solidFill>
              </a:rPr>
              <a:t>Институт развития образования</a:t>
            </a:r>
            <a:br>
              <a:rPr lang="ru-RU">
                <a:solidFill>
                  <a:schemeClr val="bg1"/>
                </a:solidFill>
              </a:rPr>
            </a:br>
            <a:r>
              <a:rPr lang="ru-RU">
                <a:solidFill>
                  <a:schemeClr val="bg1"/>
                </a:solidFill>
              </a:rPr>
              <a:t>Иркутской области</a:t>
            </a:r>
            <a:endParaRPr/>
          </a:p>
        </p:txBody>
      </p:sp>
      <p:grpSp>
        <p:nvGrpSpPr>
          <p:cNvPr id="11" name="Группа 12"/>
          <p:cNvGrpSpPr/>
          <p:nvPr userDrawn="1"/>
        </p:nvGrpSpPr>
        <p:grpSpPr bwMode="auto">
          <a:xfrm>
            <a:off x="2656770" y="5564487"/>
            <a:ext cx="6411030" cy="1312763"/>
            <a:chOff x="1706880" y="-251147"/>
            <a:chExt cx="6411030" cy="1312763"/>
          </a:xfrm>
        </p:grpSpPr>
        <p:pic>
          <p:nvPicPr>
            <p:cNvPr id="12" name="Рисунок 13"/>
            <p:cNvPicPr>
              <a:picLocks noChangeAspect="1"/>
            </p:cNvPicPr>
            <p:nvPr userDrawn="1"/>
          </p:nvPicPr>
          <p:blipFill>
            <a:blip r:embed="rId4">
              <a:duotone>
                <a:prstClr val="black"/>
                <a:schemeClr val="tx1">
                  <a:tint val="45000"/>
                  <a:satMod val="400000"/>
                </a:schemeClr>
              </a:duotone>
            </a:blip>
            <a:srcRect l="19005" r="67258"/>
            <a:stretch/>
          </p:blipFill>
          <p:spPr bwMode="auto">
            <a:xfrm>
              <a:off x="7133670" y="-89449"/>
              <a:ext cx="984240" cy="1151065"/>
            </a:xfrm>
            <a:prstGeom prst="rect">
              <a:avLst/>
            </a:prstGeom>
          </p:spPr>
        </p:pic>
        <p:pic>
          <p:nvPicPr>
            <p:cNvPr id="13" name="Рисунок 14"/>
            <p:cNvPicPr>
              <a:picLocks noChangeAspect="1"/>
            </p:cNvPicPr>
            <p:nvPr userDrawn="1"/>
          </p:nvPicPr>
          <p:blipFill>
            <a:blip r:embed="rId5">
              <a:duotone>
                <a:prstClr val="black"/>
                <a:schemeClr val="tx1">
                  <a:tint val="45000"/>
                  <a:satMod val="400000"/>
                </a:schemeClr>
              </a:duotone>
            </a:blip>
            <a:srcRect l="10700" r="84174"/>
            <a:stretch/>
          </p:blipFill>
          <p:spPr bwMode="auto">
            <a:xfrm>
              <a:off x="5656141" y="-58966"/>
              <a:ext cx="357528" cy="1120582"/>
            </a:xfrm>
            <a:prstGeom prst="rect">
              <a:avLst/>
            </a:prstGeom>
          </p:spPr>
        </p:pic>
        <p:pic>
          <p:nvPicPr>
            <p:cNvPr id="14" name="Рисунок 16"/>
            <p:cNvPicPr>
              <a:picLocks noChangeAspect="1"/>
            </p:cNvPicPr>
            <p:nvPr userDrawn="1"/>
          </p:nvPicPr>
          <p:blipFill>
            <a:blip r:embed="rId4">
              <a:duotone>
                <a:prstClr val="black"/>
                <a:schemeClr val="tx1">
                  <a:tint val="45000"/>
                  <a:satMod val="400000"/>
                </a:schemeClr>
              </a:duotone>
            </a:blip>
            <a:srcRect r="89402"/>
            <a:stretch/>
          </p:blipFill>
          <p:spPr bwMode="auto">
            <a:xfrm>
              <a:off x="4341980" y="-132533"/>
              <a:ext cx="787700" cy="1194149"/>
            </a:xfrm>
            <a:prstGeom prst="rect">
              <a:avLst/>
            </a:prstGeom>
          </p:spPr>
        </p:pic>
        <p:pic>
          <p:nvPicPr>
            <p:cNvPr id="15" name="Рисунок 19"/>
            <p:cNvPicPr>
              <a:picLocks noChangeAspect="1"/>
            </p:cNvPicPr>
            <p:nvPr userDrawn="1"/>
          </p:nvPicPr>
          <p:blipFill>
            <a:blip r:embed="rId4">
              <a:duotone>
                <a:prstClr val="black"/>
                <a:schemeClr val="tx1">
                  <a:tint val="45000"/>
                  <a:satMod val="400000"/>
                </a:schemeClr>
              </a:duotone>
            </a:blip>
            <a:srcRect l="32741" r="63772"/>
            <a:stretch/>
          </p:blipFill>
          <p:spPr bwMode="auto">
            <a:xfrm>
              <a:off x="6874590" y="-132533"/>
              <a:ext cx="259080" cy="1194149"/>
            </a:xfrm>
            <a:prstGeom prst="rect">
              <a:avLst/>
            </a:prstGeom>
          </p:spPr>
        </p:pic>
        <p:pic>
          <p:nvPicPr>
            <p:cNvPr id="16" name="Рисунок 20"/>
            <p:cNvPicPr>
              <a:picLocks noChangeAspect="1"/>
            </p:cNvPicPr>
            <p:nvPr userDrawn="1"/>
          </p:nvPicPr>
          <p:blipFill>
            <a:blip r:embed="rId4">
              <a:duotone>
                <a:prstClr val="black"/>
                <a:schemeClr val="tx1">
                  <a:tint val="45000"/>
                  <a:satMod val="400000"/>
                </a:schemeClr>
              </a:duotone>
            </a:blip>
            <a:srcRect l="36024" r="55159"/>
            <a:stretch/>
          </p:blipFill>
          <p:spPr bwMode="auto">
            <a:xfrm>
              <a:off x="2240280" y="-132533"/>
              <a:ext cx="655320" cy="1194149"/>
            </a:xfrm>
            <a:prstGeom prst="rect">
              <a:avLst/>
            </a:prstGeom>
          </p:spPr>
        </p:pic>
        <p:pic>
          <p:nvPicPr>
            <p:cNvPr id="17" name="Рисунок 21"/>
            <p:cNvPicPr>
              <a:picLocks noChangeAspect="1"/>
            </p:cNvPicPr>
            <p:nvPr userDrawn="1"/>
          </p:nvPicPr>
          <p:blipFill>
            <a:blip r:embed="rId4">
              <a:duotone>
                <a:prstClr val="black"/>
                <a:schemeClr val="tx1">
                  <a:tint val="45000"/>
                  <a:satMod val="400000"/>
                </a:schemeClr>
              </a:duotone>
            </a:blip>
            <a:srcRect l="45354" r="47469"/>
            <a:stretch/>
          </p:blipFill>
          <p:spPr bwMode="auto">
            <a:xfrm>
              <a:off x="1706880" y="-132533"/>
              <a:ext cx="533400" cy="1194149"/>
            </a:xfrm>
            <a:prstGeom prst="rect">
              <a:avLst/>
            </a:prstGeom>
          </p:spPr>
        </p:pic>
        <p:pic>
          <p:nvPicPr>
            <p:cNvPr id="18" name="Рисунок 22"/>
            <p:cNvPicPr>
              <a:picLocks noChangeAspect="1"/>
            </p:cNvPicPr>
            <p:nvPr userDrawn="1"/>
          </p:nvPicPr>
          <p:blipFill>
            <a:blip r:embed="rId4">
              <a:duotone>
                <a:prstClr val="black"/>
                <a:schemeClr val="tx1">
                  <a:tint val="45000"/>
                  <a:satMod val="400000"/>
                </a:schemeClr>
              </a:duotone>
            </a:blip>
            <a:srcRect l="53143" r="29122"/>
            <a:stretch/>
          </p:blipFill>
          <p:spPr bwMode="auto">
            <a:xfrm>
              <a:off x="2895600" y="-251147"/>
              <a:ext cx="1449202" cy="1312763"/>
            </a:xfrm>
            <a:prstGeom prst="rect">
              <a:avLst/>
            </a:prstGeom>
          </p:spPr>
        </p:pic>
        <p:pic>
          <p:nvPicPr>
            <p:cNvPr id="19" name="Рисунок 23"/>
            <p:cNvPicPr>
              <a:picLocks noChangeAspect="1"/>
            </p:cNvPicPr>
            <p:nvPr userDrawn="1"/>
          </p:nvPicPr>
          <p:blipFill>
            <a:blip r:embed="rId6">
              <a:duotone>
                <a:prstClr val="black"/>
                <a:schemeClr val="tx1">
                  <a:tint val="45000"/>
                  <a:satMod val="400000"/>
                </a:schemeClr>
              </a:duotone>
            </a:blip>
            <a:srcRect l="70878" r="19924"/>
            <a:stretch/>
          </p:blipFill>
          <p:spPr bwMode="auto">
            <a:xfrm>
              <a:off x="5129680" y="108414"/>
              <a:ext cx="545719" cy="953202"/>
            </a:xfrm>
            <a:prstGeom prst="rect">
              <a:avLst/>
            </a:prstGeom>
          </p:spPr>
        </p:pic>
        <p:pic>
          <p:nvPicPr>
            <p:cNvPr id="20" name="Рисунок 24"/>
            <p:cNvPicPr>
              <a:picLocks noChangeAspect="1"/>
            </p:cNvPicPr>
            <p:nvPr userDrawn="1"/>
          </p:nvPicPr>
          <p:blipFill>
            <a:blip r:embed="rId7">
              <a:duotone>
                <a:prstClr val="black"/>
                <a:schemeClr val="tx1">
                  <a:tint val="45000"/>
                  <a:satMod val="400000"/>
                </a:schemeClr>
              </a:duotone>
            </a:blip>
            <a:srcRect l="85916" r="962"/>
            <a:stretch/>
          </p:blipFill>
          <p:spPr bwMode="auto">
            <a:xfrm>
              <a:off x="6013669" y="5864"/>
              <a:ext cx="862320" cy="1055752"/>
            </a:xfrm>
            <a:prstGeom prst="rect">
              <a:avLst/>
            </a:prstGeom>
          </p:spPr>
        </p:pic>
      </p:grpSp>
      <p:sp>
        <p:nvSpPr>
          <p:cNvPr id="21" name="Текст 4"/>
          <p:cNvSpPr>
            <a:spLocks noGrp="1"/>
          </p:cNvSpPr>
          <p:nvPr>
            <p:ph type="body" sz="quarter" idx="10" hasCustomPrompt="1"/>
          </p:nvPr>
        </p:nvSpPr>
        <p:spPr bwMode="auto">
          <a:xfrm>
            <a:off x="7525950" y="5172075"/>
            <a:ext cx="3142050" cy="751973"/>
          </a:xfrm>
        </p:spPr>
        <p:txBody>
          <a:bodyPr>
            <a:normAutofit/>
          </a:bodyPr>
          <a:lstStyle>
            <a:lvl1pPr marL="0" indent="0">
              <a:spcBef>
                <a:spcPts val="600"/>
              </a:spcBef>
              <a:buNone/>
              <a:defRPr sz="1400">
                <a:solidFill>
                  <a:srgbClr val="BF1363"/>
                </a:solidFill>
              </a:defRPr>
            </a:lvl1pPr>
            <a:lvl2pPr marL="457200" indent="0">
              <a:buNone/>
              <a:defRPr/>
            </a:lvl2pPr>
            <a:lvl3pPr marL="914400" indent="0">
              <a:buNone/>
              <a:defRPr/>
            </a:lvl3pPr>
            <a:lvl4pPr marL="1371600" indent="0">
              <a:buNone/>
              <a:defRPr/>
            </a:lvl4pPr>
            <a:lvl5pPr marL="1828800" indent="0">
              <a:buNone/>
              <a:defRPr/>
            </a:lvl5pPr>
          </a:lstStyle>
          <a:p>
            <a:pPr lvl="0">
              <a:defRPr/>
            </a:pPr>
            <a:r>
              <a:rPr lang="ru-RU"/>
              <a:t>ФИО спикера, ученая степень</a:t>
            </a:r>
            <a:endParaRPr/>
          </a:p>
          <a:p>
            <a:pPr lvl="0">
              <a:defRPr/>
            </a:pPr>
            <a:r>
              <a:rPr lang="ru-RU"/>
              <a:t>должность</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Контакты спикера">
    <p:bg>
      <p:bgRef idx="1001">
        <a:schemeClr val="bg2"/>
      </p:bgRef>
    </p:bg>
    <p:spTree>
      <p:nvGrpSpPr>
        <p:cNvPr id="1" name=""/>
        <p:cNvGrpSpPr/>
        <p:nvPr/>
      </p:nvGrpSpPr>
      <p:grpSpPr bwMode="auto">
        <a:xfrm>
          <a:off x="0" y="0"/>
          <a:ext cx="0" cy="0"/>
          <a:chOff x="0" y="0"/>
          <a:chExt cx="0" cy="0"/>
        </a:xfrm>
      </p:grpSpPr>
      <p:pic>
        <p:nvPicPr>
          <p:cNvPr id="4" name="Рисунок 1"/>
          <p:cNvPicPr>
            <a:picLocks noChangeAspect="1"/>
          </p:cNvPicPr>
          <p:nvPr userDrawn="1"/>
        </p:nvPicPr>
        <p:blipFill>
          <a:blip r:embed="rId2"/>
          <a:srcRect t="37146" b="30242"/>
          <a:stretch/>
        </p:blipFill>
        <p:spPr bwMode="auto">
          <a:xfrm>
            <a:off x="0" y="2533880"/>
            <a:ext cx="12192000" cy="2236424"/>
          </a:xfrm>
          <a:prstGeom prst="rect">
            <a:avLst/>
          </a:prstGeom>
        </p:spPr>
      </p:pic>
      <p:sp>
        <p:nvSpPr>
          <p:cNvPr id="5" name="Прямоугольник 17"/>
          <p:cNvSpPr/>
          <p:nvPr userDrawn="1"/>
        </p:nvSpPr>
        <p:spPr bwMode="auto">
          <a:xfrm>
            <a:off x="0" y="2533880"/>
            <a:ext cx="12192000" cy="2236424"/>
          </a:xfrm>
          <a:prstGeom prst="rect">
            <a:avLst/>
          </a:prstGeom>
          <a:solidFill>
            <a:srgbClr val="248165">
              <a:alpha val="57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defRPr/>
            </a:pPr>
            <a:endParaRPr lang="ru-RU"/>
          </a:p>
        </p:txBody>
      </p:sp>
      <p:pic>
        <p:nvPicPr>
          <p:cNvPr id="6" name="Рисунок 4"/>
          <p:cNvPicPr>
            <a:picLocks noChangeAspect="1"/>
          </p:cNvPicPr>
          <p:nvPr userDrawn="1"/>
        </p:nvPicPr>
        <p:blipFill>
          <a:blip r:embed="rId3">
            <a:duotone>
              <a:prstClr val="black"/>
              <a:schemeClr val="tx2">
                <a:tint val="45000"/>
                <a:satMod val="400000"/>
              </a:schemeClr>
            </a:duotone>
          </a:blip>
          <a:stretch/>
        </p:blipFill>
        <p:spPr bwMode="auto">
          <a:xfrm>
            <a:off x="5552043" y="412750"/>
            <a:ext cx="1079882" cy="908181"/>
          </a:xfrm>
          <a:prstGeom prst="rect">
            <a:avLst/>
          </a:prstGeom>
          <a:noFill/>
        </p:spPr>
      </p:pic>
      <p:sp>
        <p:nvSpPr>
          <p:cNvPr id="7" name="TextBox 5"/>
          <p:cNvSpPr txBox="1"/>
          <p:nvPr userDrawn="1"/>
        </p:nvSpPr>
        <p:spPr bwMode="auto">
          <a:xfrm>
            <a:off x="3996078" y="1405083"/>
            <a:ext cx="4191813" cy="723275"/>
          </a:xfrm>
          <a:prstGeom prst="rect">
            <a:avLst/>
          </a:prstGeom>
          <a:noFill/>
        </p:spPr>
        <p:txBody>
          <a:bodyPr wrap="square" rtlCol="0">
            <a:spAutoFit/>
          </a:bodyPr>
          <a:lstStyle/>
          <a:p>
            <a:pPr algn="ctr">
              <a:defRPr/>
            </a:pPr>
            <a:r>
              <a:rPr lang="ru-RU" sz="2300">
                <a:solidFill>
                  <a:schemeClr val="tx2"/>
                </a:solidFill>
              </a:rPr>
              <a:t>Институт развития образования</a:t>
            </a:r>
            <a:br>
              <a:rPr lang="ru-RU">
                <a:solidFill>
                  <a:schemeClr val="tx2"/>
                </a:solidFill>
              </a:rPr>
            </a:br>
            <a:r>
              <a:rPr lang="ru-RU">
                <a:solidFill>
                  <a:schemeClr val="tx2"/>
                </a:solidFill>
              </a:rPr>
              <a:t>Иркутской области</a:t>
            </a:r>
            <a:endParaRPr/>
          </a:p>
        </p:txBody>
      </p:sp>
      <p:sp>
        <p:nvSpPr>
          <p:cNvPr id="8" name="Текст 13"/>
          <p:cNvSpPr>
            <a:spLocks noGrp="1"/>
          </p:cNvSpPr>
          <p:nvPr>
            <p:ph type="body" sz="quarter" idx="12" hasCustomPrompt="1"/>
          </p:nvPr>
        </p:nvSpPr>
        <p:spPr bwMode="auto">
          <a:xfrm>
            <a:off x="2496296" y="2844764"/>
            <a:ext cx="7191375" cy="1066800"/>
          </a:xfrm>
        </p:spPr>
        <p:txBody>
          <a:bodyPr anchor="ctr">
            <a:normAutofit/>
          </a:bodyPr>
          <a:lstStyle>
            <a:lvl1pPr marL="0" indent="0" algn="ctr">
              <a:buNone/>
              <a:defRPr sz="4400">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defRPr/>
            </a:pPr>
            <a:r>
              <a:rPr lang="ru-RU"/>
              <a:t>Полное имя спикера</a:t>
            </a:r>
            <a:endParaRPr/>
          </a:p>
        </p:txBody>
      </p:sp>
      <p:sp>
        <p:nvSpPr>
          <p:cNvPr id="9" name="Текст 13"/>
          <p:cNvSpPr>
            <a:spLocks noGrp="1"/>
          </p:cNvSpPr>
          <p:nvPr>
            <p:ph type="body" sz="quarter" idx="13" hasCustomPrompt="1"/>
          </p:nvPr>
        </p:nvSpPr>
        <p:spPr bwMode="auto">
          <a:xfrm>
            <a:off x="2496296" y="3997289"/>
            <a:ext cx="7191375" cy="590549"/>
          </a:xfrm>
        </p:spPr>
        <p:txBody>
          <a:bodyPr anchor="t">
            <a:normAutofit/>
          </a:bodyPr>
          <a:lstStyle>
            <a:lvl1pPr marL="0" indent="0" algn="ctr">
              <a:buNone/>
              <a:defRPr sz="2000">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defRPr/>
            </a:pPr>
            <a:r>
              <a:rPr lang="ru-RU"/>
              <a:t>Должность</a:t>
            </a:r>
            <a:endParaRPr/>
          </a:p>
        </p:txBody>
      </p:sp>
      <p:pic>
        <p:nvPicPr>
          <p:cNvPr id="10" name="Рисунок 15"/>
          <p:cNvPicPr>
            <a:picLocks noChangeAspect="1"/>
          </p:cNvPicPr>
          <p:nvPr userDrawn="1"/>
        </p:nvPicPr>
        <p:blipFill>
          <a:blip r:embed="rId4">
            <a:duotone>
              <a:schemeClr val="accent6">
                <a:shade val="45000"/>
                <a:satMod val="135000"/>
              </a:schemeClr>
              <a:prstClr val="white"/>
            </a:duotone>
          </a:blip>
          <a:stretch/>
        </p:blipFill>
        <p:spPr bwMode="auto">
          <a:xfrm>
            <a:off x="2496296" y="4991202"/>
            <a:ext cx="353285" cy="353285"/>
          </a:xfrm>
          <a:prstGeom prst="rect">
            <a:avLst/>
          </a:prstGeom>
        </p:spPr>
      </p:pic>
      <p:sp>
        <p:nvSpPr>
          <p:cNvPr id="11" name="Текст 13"/>
          <p:cNvSpPr>
            <a:spLocks noGrp="1"/>
          </p:cNvSpPr>
          <p:nvPr>
            <p:ph type="body" sz="quarter" idx="14" hasCustomPrompt="1"/>
          </p:nvPr>
        </p:nvSpPr>
        <p:spPr bwMode="auto">
          <a:xfrm>
            <a:off x="2849581" y="5020077"/>
            <a:ext cx="2702462" cy="764707"/>
          </a:xfrm>
        </p:spPr>
        <p:txBody>
          <a:bodyPr anchor="t">
            <a:normAutofit/>
          </a:bodyPr>
          <a:lstStyle>
            <a:lvl1pPr marL="0" indent="0" algn="l">
              <a:buNone/>
              <a:defRPr sz="1400">
                <a:solidFill>
                  <a:schemeClr val="accent4">
                    <a:lumMod val="75000"/>
                  </a:schemeClr>
                </a:solidFill>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defRPr/>
            </a:pPr>
            <a:r>
              <a:rPr lang="en-US"/>
              <a:t>i.ivanov@iro38.ru</a:t>
            </a:r>
            <a:endParaRPr lang="ru-RU"/>
          </a:p>
        </p:txBody>
      </p:sp>
      <p:sp>
        <p:nvSpPr>
          <p:cNvPr id="12" name="Текст 13"/>
          <p:cNvSpPr>
            <a:spLocks noGrp="1"/>
          </p:cNvSpPr>
          <p:nvPr>
            <p:ph type="body" sz="quarter" idx="15" hasCustomPrompt="1"/>
          </p:nvPr>
        </p:nvSpPr>
        <p:spPr bwMode="auto">
          <a:xfrm>
            <a:off x="6985210" y="5020077"/>
            <a:ext cx="2702462" cy="764707"/>
          </a:xfrm>
        </p:spPr>
        <p:txBody>
          <a:bodyPr anchor="t">
            <a:normAutofit/>
          </a:bodyPr>
          <a:lstStyle>
            <a:lvl1pPr marL="0" indent="0" algn="l">
              <a:buNone/>
              <a:defRPr sz="1400">
                <a:solidFill>
                  <a:schemeClr val="accent4">
                    <a:lumMod val="75000"/>
                  </a:schemeClr>
                </a:solidFill>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defRPr/>
            </a:pPr>
            <a:r>
              <a:rPr lang="ru-RU"/>
              <a:t>8(395-2)500-904 (вн. 000)</a:t>
            </a:r>
            <a:endParaRPr/>
          </a:p>
        </p:txBody>
      </p:sp>
      <p:pic>
        <p:nvPicPr>
          <p:cNvPr id="13" name="Рисунок 19"/>
          <p:cNvPicPr>
            <a:picLocks noChangeAspect="1"/>
          </p:cNvPicPr>
          <p:nvPr userDrawn="1"/>
        </p:nvPicPr>
        <p:blipFill>
          <a:blip r:embed="rId5">
            <a:duotone>
              <a:schemeClr val="accent6">
                <a:shade val="45000"/>
                <a:satMod val="135000"/>
              </a:schemeClr>
              <a:prstClr val="white"/>
            </a:duotone>
          </a:blip>
          <a:stretch/>
        </p:blipFill>
        <p:spPr bwMode="auto">
          <a:xfrm>
            <a:off x="6743910" y="5047194"/>
            <a:ext cx="241300" cy="241300"/>
          </a:xfrm>
          <a:prstGeom prst="rect">
            <a:avLst/>
          </a:prstGeom>
        </p:spPr>
      </p:pic>
      <p:sp>
        <p:nvSpPr>
          <p:cNvPr id="14" name="TextBox 21"/>
          <p:cNvSpPr txBox="1"/>
          <p:nvPr userDrawn="1"/>
        </p:nvSpPr>
        <p:spPr bwMode="auto">
          <a:xfrm>
            <a:off x="3773081" y="5909601"/>
            <a:ext cx="4637808" cy="769441"/>
          </a:xfrm>
          <a:prstGeom prst="rect">
            <a:avLst/>
          </a:prstGeom>
          <a:noFill/>
        </p:spPr>
        <p:txBody>
          <a:bodyPr wrap="none" rtlCol="0">
            <a:spAutoFit/>
          </a:bodyPr>
          <a:lstStyle/>
          <a:p>
            <a:pPr algn="ctr">
              <a:spcAft>
                <a:spcPts val="600"/>
              </a:spcAft>
              <a:defRPr/>
            </a:pPr>
            <a:r>
              <a:rPr lang="en-US" sz="2800">
                <a:solidFill>
                  <a:srgbClr val="42A28C"/>
                </a:solidFill>
                <a:latin typeface="Calibri"/>
              </a:rPr>
              <a:t>www.iro38.ru</a:t>
            </a:r>
            <a:endParaRPr/>
          </a:p>
          <a:p>
            <a:pPr algn="ctr">
              <a:defRPr/>
            </a:pPr>
            <a:r>
              <a:rPr lang="en-US" sz="1100">
                <a:solidFill>
                  <a:srgbClr val="42A28C"/>
                </a:solidFill>
                <a:latin typeface="Calibri"/>
              </a:rPr>
              <a:t>facebook.com/groups/iro38/      </a:t>
            </a:r>
            <a:r>
              <a:rPr lang="ru-RU" sz="1100">
                <a:solidFill>
                  <a:srgbClr val="42A28C"/>
                </a:solidFill>
                <a:latin typeface="Calibri"/>
              </a:rPr>
              <a:t>                     </a:t>
            </a:r>
            <a:r>
              <a:rPr lang="en-US" sz="1100">
                <a:solidFill>
                  <a:srgbClr val="42A28C"/>
                </a:solidFill>
                <a:latin typeface="Calibri"/>
              </a:rPr>
              <a:t>            instagram.com/gaudpoiro/</a:t>
            </a:r>
            <a:endParaRPr/>
          </a:p>
        </p:txBody>
      </p:sp>
      <p:pic>
        <p:nvPicPr>
          <p:cNvPr id="15" name="Рисунок 22"/>
          <p:cNvPicPr>
            <a:picLocks noChangeAspect="1"/>
          </p:cNvPicPr>
          <p:nvPr userDrawn="1"/>
        </p:nvPicPr>
        <p:blipFill>
          <a:blip r:embed="rId6"/>
          <a:stretch/>
        </p:blipFill>
        <p:spPr bwMode="auto">
          <a:xfrm>
            <a:off x="3641912" y="6454016"/>
            <a:ext cx="196207" cy="196207"/>
          </a:xfrm>
          <a:prstGeom prst="rect">
            <a:avLst/>
          </a:prstGeom>
        </p:spPr>
      </p:pic>
      <p:pic>
        <p:nvPicPr>
          <p:cNvPr id="16" name="Рисунок 24"/>
          <p:cNvPicPr>
            <a:picLocks noChangeAspect="1"/>
          </p:cNvPicPr>
          <p:nvPr userDrawn="1"/>
        </p:nvPicPr>
        <p:blipFill>
          <a:blip r:embed="rId7"/>
          <a:srcRect l="27437" t="15896" r="27251" b="16555"/>
          <a:stretch/>
        </p:blipFill>
        <p:spPr bwMode="auto">
          <a:xfrm>
            <a:off x="6534840" y="6457252"/>
            <a:ext cx="194170" cy="19297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Титульный слайд">
    <p:bg>
      <p:bgPr>
        <a:blipFill>
          <a:blip r:embed="rId2">
            <a:alphaModFix amt="92000"/>
            <a:lum/>
          </a:blip>
          <a:stretch/>
        </a:blipFill>
        <a:effectLst/>
      </p:bgPr>
    </p:bg>
    <p:spTree>
      <p:nvGrpSpPr>
        <p:cNvPr id="1" name=""/>
        <p:cNvGrpSpPr/>
        <p:nvPr/>
      </p:nvGrpSpPr>
      <p:grpSpPr bwMode="auto">
        <a:xfrm>
          <a:off x="0" y="0"/>
          <a:ext cx="0" cy="0"/>
          <a:chOff x="0" y="0"/>
          <a:chExt cx="0" cy="0"/>
        </a:xfrm>
      </p:grpSpPr>
      <p:sp>
        <p:nvSpPr>
          <p:cNvPr id="4" name="Прямоугольник 12"/>
          <p:cNvSpPr/>
          <p:nvPr userDrawn="1"/>
        </p:nvSpPr>
        <p:spPr bwMode="auto">
          <a:xfrm>
            <a:off x="0" y="-1"/>
            <a:ext cx="12192000" cy="6735161"/>
          </a:xfrm>
          <a:prstGeom prst="rect">
            <a:avLst/>
          </a:prstGeom>
          <a:solidFill>
            <a:srgbClr val="248165">
              <a:alpha val="57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defRPr/>
            </a:pPr>
            <a:endParaRPr lang="ru-RU"/>
          </a:p>
        </p:txBody>
      </p:sp>
      <p:sp>
        <p:nvSpPr>
          <p:cNvPr id="5" name="Заголовок 1"/>
          <p:cNvSpPr>
            <a:spLocks noGrp="1"/>
          </p:cNvSpPr>
          <p:nvPr>
            <p:ph type="ctrTitle" hasCustomPrompt="1"/>
          </p:nvPr>
        </p:nvSpPr>
        <p:spPr bwMode="auto">
          <a:xfrm>
            <a:off x="1524000" y="2385761"/>
            <a:ext cx="9144000" cy="1339215"/>
          </a:xfrm>
        </p:spPr>
        <p:txBody>
          <a:bodyPr anchor="b">
            <a:normAutofit/>
          </a:bodyPr>
          <a:lstStyle>
            <a:lvl1pPr algn="ctr">
              <a:defRPr sz="4000"/>
            </a:lvl1pPr>
          </a:lstStyle>
          <a:p>
            <a:pPr>
              <a:defRPr/>
            </a:pPr>
            <a:r>
              <a:rPr lang="ru-RU"/>
              <a:t>Образец заголовка </a:t>
            </a:r>
            <a:endParaRPr/>
          </a:p>
        </p:txBody>
      </p:sp>
      <p:sp>
        <p:nvSpPr>
          <p:cNvPr id="6" name="Подзаголовок 2"/>
          <p:cNvSpPr>
            <a:spLocks noGrp="1"/>
          </p:cNvSpPr>
          <p:nvPr>
            <p:ph type="subTitle" idx="1"/>
          </p:nvPr>
        </p:nvSpPr>
        <p:spPr bwMode="auto">
          <a:xfrm>
            <a:off x="1524000" y="3809126"/>
            <a:ext cx="9144000" cy="90574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Образец подзаголовка</a:t>
            </a:r>
            <a:endParaRPr/>
          </a:p>
        </p:txBody>
      </p:sp>
      <p:sp>
        <p:nvSpPr>
          <p:cNvPr id="7" name="Текст 5"/>
          <p:cNvSpPr>
            <a:spLocks noGrp="1"/>
          </p:cNvSpPr>
          <p:nvPr>
            <p:ph type="body" sz="quarter" idx="10" hasCustomPrompt="1"/>
          </p:nvPr>
        </p:nvSpPr>
        <p:spPr bwMode="auto">
          <a:xfrm>
            <a:off x="7467600" y="5071932"/>
            <a:ext cx="3200400" cy="966918"/>
          </a:xfrm>
        </p:spPr>
        <p:txBody>
          <a:bodyPr anchor="b">
            <a:noAutofit/>
          </a:bodyPr>
          <a:lstStyle>
            <a:lvl1pPr marL="0" indent="0">
              <a:lnSpc>
                <a:spcPct val="100000"/>
              </a:lnSpc>
              <a:spcBef>
                <a:spcPts val="600"/>
              </a:spcBef>
              <a:buNone/>
              <a:defRPr lang="ru-RU" sz="1600">
                <a:solidFill>
                  <a:schemeClr val="bg1"/>
                </a:solidFill>
              </a:defRPr>
            </a:lvl1pPr>
          </a:lstStyle>
          <a:p>
            <a:pPr>
              <a:defRPr/>
            </a:pPr>
            <a:r>
              <a:rPr lang="ru-RU">
                <a:solidFill>
                  <a:srgbClr val="8FD4BF"/>
                </a:solidFill>
                <a:latin typeface="+mj-lt"/>
              </a:rPr>
              <a:t>Фамилия И.О., ученая степень</a:t>
            </a:r>
            <a:endParaRPr/>
          </a:p>
          <a:p>
            <a:pPr>
              <a:defRPr/>
            </a:pPr>
            <a:r>
              <a:rPr lang="ru-RU">
                <a:solidFill>
                  <a:srgbClr val="8FD4BF"/>
                </a:solidFill>
                <a:latin typeface="+mj-lt"/>
              </a:rPr>
              <a:t>должность</a:t>
            </a:r>
          </a:p>
        </p:txBody>
      </p:sp>
      <p:sp>
        <p:nvSpPr>
          <p:cNvPr id="8" name="Прямоугольник 10"/>
          <p:cNvSpPr/>
          <p:nvPr userDrawn="1"/>
        </p:nvSpPr>
        <p:spPr bwMode="auto">
          <a:xfrm>
            <a:off x="0" y="6698290"/>
            <a:ext cx="12192000" cy="1709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grpSp>
        <p:nvGrpSpPr>
          <p:cNvPr id="9" name="Группа 13"/>
          <p:cNvGrpSpPr/>
          <p:nvPr userDrawn="1"/>
        </p:nvGrpSpPr>
        <p:grpSpPr bwMode="auto">
          <a:xfrm>
            <a:off x="2775104" y="5545237"/>
            <a:ext cx="6411030" cy="1312763"/>
            <a:chOff x="1706880" y="-251147"/>
            <a:chExt cx="6411030" cy="1312763"/>
          </a:xfrm>
        </p:grpSpPr>
        <p:pic>
          <p:nvPicPr>
            <p:cNvPr id="10" name="Рисунок 16"/>
            <p:cNvPicPr>
              <a:picLocks noChangeAspect="1"/>
            </p:cNvPicPr>
            <p:nvPr userDrawn="1"/>
          </p:nvPicPr>
          <p:blipFill>
            <a:blip r:embed="rId3"/>
            <a:srcRect l="19005" r="67258"/>
            <a:stretch/>
          </p:blipFill>
          <p:spPr bwMode="auto">
            <a:xfrm>
              <a:off x="7133670" y="-89449"/>
              <a:ext cx="984240" cy="1151065"/>
            </a:xfrm>
            <a:prstGeom prst="rect">
              <a:avLst/>
            </a:prstGeom>
          </p:spPr>
        </p:pic>
        <p:pic>
          <p:nvPicPr>
            <p:cNvPr id="11" name="Рисунок 17"/>
            <p:cNvPicPr>
              <a:picLocks noChangeAspect="1"/>
            </p:cNvPicPr>
            <p:nvPr userDrawn="1"/>
          </p:nvPicPr>
          <p:blipFill>
            <a:blip r:embed="rId4"/>
            <a:srcRect l="10700" r="84174"/>
            <a:stretch/>
          </p:blipFill>
          <p:spPr bwMode="auto">
            <a:xfrm>
              <a:off x="5656141" y="-58966"/>
              <a:ext cx="357528" cy="1120582"/>
            </a:xfrm>
            <a:prstGeom prst="rect">
              <a:avLst/>
            </a:prstGeom>
          </p:spPr>
        </p:pic>
        <p:pic>
          <p:nvPicPr>
            <p:cNvPr id="12" name="Рисунок 18"/>
            <p:cNvPicPr>
              <a:picLocks noChangeAspect="1"/>
            </p:cNvPicPr>
            <p:nvPr userDrawn="1"/>
          </p:nvPicPr>
          <p:blipFill>
            <a:blip r:embed="rId3"/>
            <a:srcRect r="89402"/>
            <a:stretch/>
          </p:blipFill>
          <p:spPr bwMode="auto">
            <a:xfrm>
              <a:off x="4341980" y="-132533"/>
              <a:ext cx="787700" cy="1194149"/>
            </a:xfrm>
            <a:prstGeom prst="rect">
              <a:avLst/>
            </a:prstGeom>
          </p:spPr>
        </p:pic>
        <p:pic>
          <p:nvPicPr>
            <p:cNvPr id="13" name="Рисунок 19"/>
            <p:cNvPicPr>
              <a:picLocks noChangeAspect="1"/>
            </p:cNvPicPr>
            <p:nvPr userDrawn="1"/>
          </p:nvPicPr>
          <p:blipFill>
            <a:blip r:embed="rId3"/>
            <a:srcRect l="32741" r="63772"/>
            <a:stretch/>
          </p:blipFill>
          <p:spPr bwMode="auto">
            <a:xfrm>
              <a:off x="6874590" y="-132533"/>
              <a:ext cx="259080" cy="1194149"/>
            </a:xfrm>
            <a:prstGeom prst="rect">
              <a:avLst/>
            </a:prstGeom>
          </p:spPr>
        </p:pic>
        <p:pic>
          <p:nvPicPr>
            <p:cNvPr id="14" name="Рисунок 20"/>
            <p:cNvPicPr>
              <a:picLocks noChangeAspect="1"/>
            </p:cNvPicPr>
            <p:nvPr userDrawn="1"/>
          </p:nvPicPr>
          <p:blipFill>
            <a:blip r:embed="rId3"/>
            <a:srcRect l="36024" r="55159"/>
            <a:stretch/>
          </p:blipFill>
          <p:spPr bwMode="auto">
            <a:xfrm>
              <a:off x="2240280" y="-132533"/>
              <a:ext cx="655320" cy="1194149"/>
            </a:xfrm>
            <a:prstGeom prst="rect">
              <a:avLst/>
            </a:prstGeom>
          </p:spPr>
        </p:pic>
        <p:pic>
          <p:nvPicPr>
            <p:cNvPr id="15" name="Рисунок 21"/>
            <p:cNvPicPr>
              <a:picLocks noChangeAspect="1"/>
            </p:cNvPicPr>
            <p:nvPr userDrawn="1"/>
          </p:nvPicPr>
          <p:blipFill>
            <a:blip r:embed="rId3"/>
            <a:srcRect l="45354" r="47469"/>
            <a:stretch/>
          </p:blipFill>
          <p:spPr bwMode="auto">
            <a:xfrm>
              <a:off x="1706880" y="-132533"/>
              <a:ext cx="533400" cy="1194149"/>
            </a:xfrm>
            <a:prstGeom prst="rect">
              <a:avLst/>
            </a:prstGeom>
          </p:spPr>
        </p:pic>
        <p:pic>
          <p:nvPicPr>
            <p:cNvPr id="16" name="Рисунок 22"/>
            <p:cNvPicPr>
              <a:picLocks noChangeAspect="1"/>
            </p:cNvPicPr>
            <p:nvPr userDrawn="1"/>
          </p:nvPicPr>
          <p:blipFill>
            <a:blip r:embed="rId3"/>
            <a:srcRect l="53143" r="29122"/>
            <a:stretch/>
          </p:blipFill>
          <p:spPr bwMode="auto">
            <a:xfrm>
              <a:off x="2895600" y="-251147"/>
              <a:ext cx="1449202" cy="1312763"/>
            </a:xfrm>
            <a:prstGeom prst="rect">
              <a:avLst/>
            </a:prstGeom>
          </p:spPr>
        </p:pic>
        <p:pic>
          <p:nvPicPr>
            <p:cNvPr id="17" name="Рисунок 23"/>
            <p:cNvPicPr>
              <a:picLocks noChangeAspect="1"/>
            </p:cNvPicPr>
            <p:nvPr userDrawn="1"/>
          </p:nvPicPr>
          <p:blipFill>
            <a:blip r:embed="rId5"/>
            <a:srcRect l="70878" r="19924"/>
            <a:stretch/>
          </p:blipFill>
          <p:spPr bwMode="auto">
            <a:xfrm>
              <a:off x="5129680" y="108414"/>
              <a:ext cx="545719" cy="953202"/>
            </a:xfrm>
            <a:prstGeom prst="rect">
              <a:avLst/>
            </a:prstGeom>
          </p:spPr>
        </p:pic>
        <p:pic>
          <p:nvPicPr>
            <p:cNvPr id="18" name="Рисунок 24"/>
            <p:cNvPicPr>
              <a:picLocks noChangeAspect="1"/>
            </p:cNvPicPr>
            <p:nvPr userDrawn="1"/>
          </p:nvPicPr>
          <p:blipFill>
            <a:blip r:embed="rId6"/>
            <a:srcRect l="85916" r="962"/>
            <a:stretch/>
          </p:blipFill>
          <p:spPr bwMode="auto">
            <a:xfrm>
              <a:off x="6013669" y="5864"/>
              <a:ext cx="862320" cy="1055752"/>
            </a:xfrm>
            <a:prstGeom prst="rect">
              <a:avLst/>
            </a:prstGeom>
          </p:spPr>
        </p:pic>
      </p:grpSp>
      <p:pic>
        <p:nvPicPr>
          <p:cNvPr id="19" name="Рисунок 29"/>
          <p:cNvPicPr>
            <a:picLocks noChangeAspect="1"/>
          </p:cNvPicPr>
          <p:nvPr userDrawn="1"/>
        </p:nvPicPr>
        <p:blipFill>
          <a:blip r:embed="rId7"/>
          <a:stretch/>
        </p:blipFill>
        <p:spPr bwMode="auto">
          <a:xfrm>
            <a:off x="5552043" y="395502"/>
            <a:ext cx="1079882" cy="908181"/>
          </a:xfrm>
          <a:prstGeom prst="rect">
            <a:avLst/>
          </a:prstGeom>
          <a:noFill/>
        </p:spPr>
      </p:pic>
      <p:sp>
        <p:nvSpPr>
          <p:cNvPr id="20" name="TextBox 30"/>
          <p:cNvSpPr txBox="1"/>
          <p:nvPr userDrawn="1"/>
        </p:nvSpPr>
        <p:spPr bwMode="auto">
          <a:xfrm>
            <a:off x="3996078" y="1387835"/>
            <a:ext cx="4191813" cy="723275"/>
          </a:xfrm>
          <a:prstGeom prst="rect">
            <a:avLst/>
          </a:prstGeom>
          <a:noFill/>
        </p:spPr>
        <p:txBody>
          <a:bodyPr wrap="square" rtlCol="0">
            <a:spAutoFit/>
          </a:bodyPr>
          <a:lstStyle/>
          <a:p>
            <a:pPr algn="ctr">
              <a:defRPr/>
            </a:pPr>
            <a:r>
              <a:rPr lang="ru-RU" sz="2300">
                <a:solidFill>
                  <a:schemeClr val="bg1"/>
                </a:solidFill>
              </a:rPr>
              <a:t>Институт развития образования</a:t>
            </a:r>
            <a:br>
              <a:rPr lang="ru-RU">
                <a:solidFill>
                  <a:schemeClr val="bg1"/>
                </a:solidFill>
              </a:rPr>
            </a:br>
            <a:r>
              <a:rPr lang="ru-RU">
                <a:solidFill>
                  <a:schemeClr val="bg1"/>
                </a:solidFill>
              </a:rPr>
              <a:t>Иркутской области</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userDrawn="1">
  <p:cSld name="Заголовок и объект">
    <p:bg>
      <p:bgRef idx="1001">
        <a:schemeClr val="bg2"/>
      </p:bgRef>
    </p:bg>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838200" y="1058779"/>
            <a:ext cx="10515600" cy="631909"/>
          </a:xfrm>
        </p:spPr>
        <p:txBody>
          <a:bodyPr>
            <a:normAutofit/>
          </a:bodyPr>
          <a:lstStyle>
            <a:lvl1pPr>
              <a:defRPr sz="3600">
                <a:solidFill>
                  <a:schemeClr val="tx2"/>
                </a:solidFill>
              </a:defRPr>
            </a:lvl1pPr>
          </a:lstStyle>
          <a:p>
            <a:pPr>
              <a:defRPr/>
            </a:pPr>
            <a:r>
              <a:rPr lang="ru-RU"/>
              <a:t>Образец заголовка</a:t>
            </a:r>
            <a:endParaRPr/>
          </a:p>
        </p:txBody>
      </p:sp>
      <p:sp>
        <p:nvSpPr>
          <p:cNvPr id="5" name="Объект 2"/>
          <p:cNvSpPr>
            <a:spLocks noGrp="1"/>
          </p:cNvSpPr>
          <p:nvPr>
            <p:ph idx="1"/>
          </p:nvPr>
        </p:nvSpPr>
        <p:spPr bwMode="auto"/>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6" name="TextBox 6"/>
          <p:cNvSpPr txBox="1"/>
          <p:nvPr userDrawn="1"/>
        </p:nvSpPr>
        <p:spPr bwMode="auto">
          <a:xfrm>
            <a:off x="12022722" y="6483887"/>
            <a:ext cx="169277" cy="374113"/>
          </a:xfrm>
          <a:prstGeom prst="rect">
            <a:avLst/>
          </a:prstGeom>
          <a:solidFill>
            <a:schemeClr val="bg1">
              <a:lumMod val="75000"/>
            </a:schemeClr>
          </a:solidFill>
        </p:spPr>
        <p:txBody>
          <a:bodyPr vert="vert270" wrap="square" lIns="0" tIns="0" rIns="0" bIns="0" rtlCol="0" anchor="ctr">
            <a:spAutoFit/>
          </a:bodyPr>
          <a:lstStyle/>
          <a:p>
            <a:pPr algn="ctr">
              <a:defRPr/>
            </a:pPr>
            <a:r>
              <a:rPr lang="ru-RU" sz="1100">
                <a:solidFill>
                  <a:schemeClr val="bg1"/>
                </a:solidFill>
                <a:latin typeface="Calibri Light"/>
              </a:rPr>
              <a:t>слайд</a:t>
            </a:r>
            <a:endParaRPr/>
          </a:p>
        </p:txBody>
      </p:sp>
      <p:sp>
        <p:nvSpPr>
          <p:cNvPr id="7" name="TextBox 7"/>
          <p:cNvSpPr txBox="1"/>
          <p:nvPr userDrawn="1"/>
        </p:nvSpPr>
        <p:spPr bwMode="auto">
          <a:xfrm>
            <a:off x="11477425" y="6532442"/>
            <a:ext cx="526047" cy="276999"/>
          </a:xfrm>
          <a:prstGeom prst="rect">
            <a:avLst/>
          </a:prstGeom>
          <a:noFill/>
        </p:spPr>
        <p:txBody>
          <a:bodyPr wrap="square" lIns="0" tIns="0" rIns="0" bIns="0" rtlCol="0" anchor="ctr" anchorCtr="0">
            <a:spAutoFit/>
          </a:bodyPr>
          <a:lstStyle/>
          <a:p>
            <a:pPr algn="r">
              <a:defRPr/>
            </a:pPr>
            <a:fld id="{02E7EB4B-B5DC-4E70-B5C3-26E3A565503D}" type="slidenum">
              <a:rPr lang="ru-RU" sz="1800" b="1">
                <a:ln>
                  <a:noFill/>
                </a:ln>
                <a:solidFill>
                  <a:schemeClr val="bg1">
                    <a:lumMod val="75000"/>
                  </a:schemeClr>
                </a:solidFill>
                <a:latin typeface="Calibri Light"/>
              </a:rPr>
              <a:t>‹#›</a:t>
            </a:fld>
            <a:endParaRPr lang="ru-RU" sz="4400" b="1">
              <a:ln>
                <a:noFill/>
              </a:ln>
              <a:solidFill>
                <a:schemeClr val="bg1">
                  <a:lumMod val="75000"/>
                </a:schemeClr>
              </a:solidFill>
              <a:latin typeface="Calibri Light"/>
            </a:endParaRPr>
          </a:p>
        </p:txBody>
      </p:sp>
      <p:sp>
        <p:nvSpPr>
          <p:cNvPr id="8" name="Прямоугольник 5"/>
          <p:cNvSpPr/>
          <p:nvPr userDrawn="1"/>
        </p:nvSpPr>
        <p:spPr bwMode="auto">
          <a:xfrm>
            <a:off x="838200" y="6721807"/>
            <a:ext cx="7315200" cy="1531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a:lnSpc>
                <a:spcPct val="100000"/>
              </a:lnSpc>
              <a:spcBef>
                <a:spcPts val="0"/>
              </a:spcBef>
              <a:spcAft>
                <a:spcPts val="0"/>
              </a:spcAft>
              <a:buClrTx/>
              <a:buSzTx/>
              <a:buFontTx/>
              <a:buNone/>
              <a:defRPr/>
            </a:pPr>
            <a:r>
              <a:rPr lang="ru-RU" sz="800">
                <a:solidFill>
                  <a:schemeClr val="bg2">
                    <a:lumMod val="75000"/>
                  </a:schemeClr>
                </a:solidFill>
              </a:rPr>
              <a:t>Копирование, распространение, изменение материалов презентации разрешается только с согласия автора</a:t>
            </a:r>
            <a:endParaRPr/>
          </a:p>
        </p:txBody>
      </p:sp>
      <p:pic>
        <p:nvPicPr>
          <p:cNvPr id="9" name="Рисунок 13"/>
          <p:cNvPicPr>
            <a:picLocks noChangeAspect="1"/>
          </p:cNvPicPr>
          <p:nvPr userDrawn="1"/>
        </p:nvPicPr>
        <p:blipFill>
          <a:blip r:embed="rId2"/>
          <a:stretch/>
        </p:blipFill>
        <p:spPr bwMode="auto">
          <a:xfrm>
            <a:off x="-1" y="0"/>
            <a:ext cx="12192000" cy="4572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Важный тезис">
    <p:bg>
      <p:bgRef idx="1001">
        <a:schemeClr val="bg2"/>
      </p:bgRef>
    </p:bg>
    <p:spTree>
      <p:nvGrpSpPr>
        <p:cNvPr id="1" name=""/>
        <p:cNvGrpSpPr/>
        <p:nvPr/>
      </p:nvGrpSpPr>
      <p:grpSpPr bwMode="auto">
        <a:xfrm>
          <a:off x="0" y="0"/>
          <a:ext cx="0" cy="0"/>
          <a:chOff x="0" y="0"/>
          <a:chExt cx="0" cy="0"/>
        </a:xfrm>
      </p:grpSpPr>
      <p:sp>
        <p:nvSpPr>
          <p:cNvPr id="4" name="Прямоугольник 15"/>
          <p:cNvSpPr/>
          <p:nvPr userDrawn="1"/>
        </p:nvSpPr>
        <p:spPr bwMode="auto">
          <a:xfrm>
            <a:off x="838200" y="2818322"/>
            <a:ext cx="10506075" cy="16393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5" name="Заголовок 1"/>
          <p:cNvSpPr>
            <a:spLocks noGrp="1"/>
          </p:cNvSpPr>
          <p:nvPr>
            <p:ph type="title" hasCustomPrompt="1"/>
          </p:nvPr>
        </p:nvSpPr>
        <p:spPr bwMode="auto">
          <a:xfrm>
            <a:off x="838200" y="2818321"/>
            <a:ext cx="10515600" cy="1639379"/>
          </a:xfrm>
          <a:prstGeom prst="rect">
            <a:avLst/>
          </a:prstGeom>
          <a:noFill/>
        </p:spPr>
        <p:txBody>
          <a:bodyPr wrap="square" rIns="1152000">
            <a:normAutofit/>
          </a:bodyPr>
          <a:lstStyle>
            <a:lvl1pPr algn="ctr">
              <a:defRPr sz="3200">
                <a:solidFill>
                  <a:schemeClr val="bg1"/>
                </a:solidFill>
              </a:defRPr>
            </a:lvl1pPr>
          </a:lstStyle>
          <a:p>
            <a:pPr>
              <a:defRPr/>
            </a:pPr>
            <a:r>
              <a:rPr lang="ru-RU"/>
              <a:t>Важный тезис</a:t>
            </a:r>
            <a:endParaRPr/>
          </a:p>
        </p:txBody>
      </p:sp>
      <p:grpSp>
        <p:nvGrpSpPr>
          <p:cNvPr id="6" name="Группа 14"/>
          <p:cNvGrpSpPr/>
          <p:nvPr userDrawn="1"/>
        </p:nvGrpSpPr>
        <p:grpSpPr bwMode="auto">
          <a:xfrm>
            <a:off x="10311562" y="2716723"/>
            <a:ext cx="590752" cy="848802"/>
            <a:chOff x="9848647" y="2692403"/>
            <a:chExt cx="590752" cy="848802"/>
          </a:xfrm>
          <a:solidFill>
            <a:schemeClr val="accent1"/>
          </a:solidFill>
        </p:grpSpPr>
        <p:sp>
          <p:nvSpPr>
            <p:cNvPr id="7" name="Параллелограмм 5"/>
            <p:cNvSpPr/>
            <p:nvPr userDrawn="1"/>
          </p:nvSpPr>
          <p:spPr bwMode="auto">
            <a:xfrm>
              <a:off x="9848647" y="2695577"/>
              <a:ext cx="578052" cy="98424"/>
            </a:xfrm>
            <a:prstGeom prst="parallelogram">
              <a:avLst>
                <a:gd name="adj" fmla="val 50807"/>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8" name="Пятиугольник 3"/>
            <p:cNvSpPr/>
            <p:nvPr userDrawn="1"/>
          </p:nvSpPr>
          <p:spPr bwMode="auto">
            <a:xfrm rot="5400000">
              <a:off x="9745041" y="2846846"/>
              <a:ext cx="848802" cy="539915"/>
            </a:xfrm>
            <a:prstGeom prst="homePlate">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grpSp>
      <p:pic>
        <p:nvPicPr>
          <p:cNvPr id="9" name="Рисунок 19"/>
          <p:cNvPicPr>
            <a:picLocks noChangeAspect="1"/>
          </p:cNvPicPr>
          <p:nvPr userDrawn="1"/>
        </p:nvPicPr>
        <p:blipFill>
          <a:blip r:embed="rId2"/>
          <a:stretch/>
        </p:blipFill>
        <p:spPr bwMode="auto">
          <a:xfrm>
            <a:off x="-1" y="0"/>
            <a:ext cx="12192000" cy="4572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secHead" preserve="1" userDrawn="1">
  <p:cSld name="Заголовок раздела">
    <p:bg>
      <p:bgPr>
        <a:solidFill>
          <a:srgbClr val="42AB8D"/>
        </a:solidFill>
        <a:effectLst/>
      </p:bgPr>
    </p:bg>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831850" y="3301465"/>
            <a:ext cx="10515600" cy="1261010"/>
          </a:xfrm>
          <a:prstGeom prst="rect">
            <a:avLst/>
          </a:prstGeom>
          <a:ln w="28575">
            <a:solidFill>
              <a:schemeClr val="bg1"/>
            </a:solidFill>
          </a:ln>
        </p:spPr>
        <p:txBody>
          <a:bodyPr anchor="ctr"/>
          <a:lstStyle>
            <a:lvl1pPr>
              <a:defRPr sz="6000"/>
            </a:lvl1pPr>
          </a:lstStyle>
          <a:p>
            <a:pPr>
              <a:defRPr/>
            </a:pPr>
            <a:r>
              <a:rPr lang="ru-RU"/>
              <a:t>Образец заголовка</a:t>
            </a:r>
            <a:endParaRPr/>
          </a:p>
        </p:txBody>
      </p:sp>
      <p:sp>
        <p:nvSpPr>
          <p:cNvPr id="5" name="Текст 2"/>
          <p:cNvSpPr>
            <a:spLocks noGrp="1"/>
          </p:cNvSpPr>
          <p:nvPr>
            <p:ph type="body" idx="1"/>
          </p:nvPr>
        </p:nvSpPr>
        <p:spPr bwMode="auto">
          <a:xfrm>
            <a:off x="831850" y="4589463"/>
            <a:ext cx="10515600" cy="1500187"/>
          </a:xfrm>
        </p:spPr>
        <p:txBody>
          <a:bodyPr/>
          <a:lstStyle>
            <a:lvl1pPr marL="0" indent="0">
              <a:buNone/>
              <a:defRPr sz="2400">
                <a:solidFill>
                  <a:schemeClr val="bg1">
                    <a:lumMod val="9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ru-RU"/>
              <a:t>Образец текста</a:t>
            </a:r>
            <a:endParaRPr/>
          </a:p>
        </p:txBody>
      </p:sp>
      <p:pic>
        <p:nvPicPr>
          <p:cNvPr id="6" name="Рисунок 9"/>
          <p:cNvPicPr>
            <a:picLocks noChangeAspect="1"/>
          </p:cNvPicPr>
          <p:nvPr userDrawn="1"/>
        </p:nvPicPr>
        <p:blipFill>
          <a:blip r:embed="rId2"/>
          <a:srcRect l="87947" b="7367"/>
          <a:stretch/>
        </p:blipFill>
        <p:spPr bwMode="auto">
          <a:xfrm>
            <a:off x="10722543" y="0"/>
            <a:ext cx="1469456" cy="42351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Два объекта">
    <p:bg>
      <p:bgRef idx="1001">
        <a:schemeClr val="bg2"/>
      </p:bgRef>
    </p:bg>
    <p:spTree>
      <p:nvGrpSpPr>
        <p:cNvPr id="1" name=""/>
        <p:cNvGrpSpPr/>
        <p:nvPr/>
      </p:nvGrpSpPr>
      <p:grpSpPr bwMode="auto">
        <a:xfrm>
          <a:off x="0" y="0"/>
          <a:ext cx="0" cy="0"/>
          <a:chOff x="0" y="0"/>
          <a:chExt cx="0" cy="0"/>
        </a:xfrm>
      </p:grpSpPr>
      <p:sp>
        <p:nvSpPr>
          <p:cNvPr id="4" name="Объект 2"/>
          <p:cNvSpPr>
            <a:spLocks noGrp="1"/>
          </p:cNvSpPr>
          <p:nvPr>
            <p:ph sz="half" idx="1"/>
          </p:nvPr>
        </p:nvSpPr>
        <p:spPr bwMode="auto">
          <a:xfrm>
            <a:off x="838200" y="1825625"/>
            <a:ext cx="5181600" cy="4351338"/>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5" name="Объект 3"/>
          <p:cNvSpPr>
            <a:spLocks noGrp="1"/>
          </p:cNvSpPr>
          <p:nvPr>
            <p:ph sz="half" idx="2"/>
          </p:nvPr>
        </p:nvSpPr>
        <p:spPr bwMode="auto">
          <a:xfrm>
            <a:off x="6172200" y="1825625"/>
            <a:ext cx="5181600" cy="4351338"/>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6" name="Заголовок 1"/>
          <p:cNvSpPr>
            <a:spLocks noGrp="1"/>
          </p:cNvSpPr>
          <p:nvPr>
            <p:ph type="title"/>
          </p:nvPr>
        </p:nvSpPr>
        <p:spPr bwMode="auto">
          <a:xfrm>
            <a:off x="838200" y="1058779"/>
            <a:ext cx="10515600" cy="631909"/>
          </a:xfrm>
        </p:spPr>
        <p:txBody>
          <a:bodyPr>
            <a:normAutofit/>
          </a:bodyPr>
          <a:lstStyle>
            <a:lvl1pPr>
              <a:defRPr sz="3600">
                <a:solidFill>
                  <a:srgbClr val="42A28C"/>
                </a:solidFill>
              </a:defRPr>
            </a:lvl1pPr>
          </a:lstStyle>
          <a:p>
            <a:pPr>
              <a:defRPr/>
            </a:pPr>
            <a:r>
              <a:rPr lang="ru-RU"/>
              <a:t>Образец заголовка</a:t>
            </a:r>
            <a:endParaRPr/>
          </a:p>
        </p:txBody>
      </p:sp>
      <p:sp>
        <p:nvSpPr>
          <p:cNvPr id="7" name="TextBox 18"/>
          <p:cNvSpPr txBox="1"/>
          <p:nvPr userDrawn="1"/>
        </p:nvSpPr>
        <p:spPr bwMode="auto">
          <a:xfrm>
            <a:off x="12022722" y="6483887"/>
            <a:ext cx="169277" cy="374113"/>
          </a:xfrm>
          <a:prstGeom prst="rect">
            <a:avLst/>
          </a:prstGeom>
          <a:solidFill>
            <a:schemeClr val="bg1">
              <a:lumMod val="75000"/>
            </a:schemeClr>
          </a:solidFill>
        </p:spPr>
        <p:txBody>
          <a:bodyPr vert="vert270" wrap="square" lIns="0" tIns="0" rIns="0" bIns="0" rtlCol="0" anchor="ctr">
            <a:spAutoFit/>
          </a:bodyPr>
          <a:lstStyle/>
          <a:p>
            <a:pPr algn="ctr">
              <a:defRPr/>
            </a:pPr>
            <a:r>
              <a:rPr lang="ru-RU" sz="1100">
                <a:solidFill>
                  <a:schemeClr val="bg1"/>
                </a:solidFill>
                <a:latin typeface="Calibri Light"/>
              </a:rPr>
              <a:t>слайд</a:t>
            </a:r>
            <a:endParaRPr/>
          </a:p>
        </p:txBody>
      </p:sp>
      <p:sp>
        <p:nvSpPr>
          <p:cNvPr id="8" name="TextBox 19"/>
          <p:cNvSpPr txBox="1"/>
          <p:nvPr userDrawn="1"/>
        </p:nvSpPr>
        <p:spPr bwMode="auto">
          <a:xfrm>
            <a:off x="11477425" y="6532442"/>
            <a:ext cx="526047" cy="276999"/>
          </a:xfrm>
          <a:prstGeom prst="rect">
            <a:avLst/>
          </a:prstGeom>
          <a:noFill/>
        </p:spPr>
        <p:txBody>
          <a:bodyPr wrap="square" lIns="0" tIns="0" rIns="0" bIns="0" rtlCol="0" anchor="ctr" anchorCtr="0">
            <a:spAutoFit/>
          </a:bodyPr>
          <a:lstStyle/>
          <a:p>
            <a:pPr algn="r">
              <a:defRPr/>
            </a:pPr>
            <a:fld id="{02E7EB4B-B5DC-4E70-B5C3-26E3A565503D}" type="slidenum">
              <a:rPr lang="ru-RU" sz="1800" b="1">
                <a:ln>
                  <a:noFill/>
                </a:ln>
                <a:solidFill>
                  <a:schemeClr val="bg1">
                    <a:lumMod val="75000"/>
                  </a:schemeClr>
                </a:solidFill>
                <a:latin typeface="Calibri Light"/>
              </a:rPr>
              <a:t>‹#›</a:t>
            </a:fld>
            <a:endParaRPr lang="ru-RU" sz="4400" b="1">
              <a:ln>
                <a:noFill/>
              </a:ln>
              <a:solidFill>
                <a:schemeClr val="bg1">
                  <a:lumMod val="75000"/>
                </a:schemeClr>
              </a:solidFill>
              <a:latin typeface="Calibri Light"/>
            </a:endParaRPr>
          </a:p>
        </p:txBody>
      </p:sp>
      <p:sp>
        <p:nvSpPr>
          <p:cNvPr id="9" name="Прямоугольник 23"/>
          <p:cNvSpPr/>
          <p:nvPr userDrawn="1"/>
        </p:nvSpPr>
        <p:spPr bwMode="auto">
          <a:xfrm>
            <a:off x="838200" y="6721807"/>
            <a:ext cx="7315200" cy="1531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a:lnSpc>
                <a:spcPct val="100000"/>
              </a:lnSpc>
              <a:spcBef>
                <a:spcPts val="0"/>
              </a:spcBef>
              <a:spcAft>
                <a:spcPts val="0"/>
              </a:spcAft>
              <a:buClrTx/>
              <a:buSzTx/>
              <a:buFontTx/>
              <a:buNone/>
              <a:defRPr/>
            </a:pPr>
            <a:r>
              <a:rPr lang="ru-RU" sz="800">
                <a:solidFill>
                  <a:schemeClr val="bg2">
                    <a:lumMod val="75000"/>
                  </a:schemeClr>
                </a:solidFill>
              </a:rPr>
              <a:t>Копирование, распространение, изменение материалов презентации разрешается только с согласия автора</a:t>
            </a:r>
            <a:endParaRPr/>
          </a:p>
        </p:txBody>
      </p:sp>
      <p:pic>
        <p:nvPicPr>
          <p:cNvPr id="10" name="Рисунок 24"/>
          <p:cNvPicPr>
            <a:picLocks noChangeAspect="1"/>
          </p:cNvPicPr>
          <p:nvPr userDrawn="1"/>
        </p:nvPicPr>
        <p:blipFill>
          <a:blip r:embed="rId2"/>
          <a:stretch/>
        </p:blipFill>
        <p:spPr bwMode="auto">
          <a:xfrm>
            <a:off x="-1" y="0"/>
            <a:ext cx="12192000" cy="4572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Сравнение">
    <p:bg>
      <p:bgRef idx="1001">
        <a:schemeClr val="bg2"/>
      </p:bgRef>
    </p:bg>
    <p:spTree>
      <p:nvGrpSpPr>
        <p:cNvPr id="1" name=""/>
        <p:cNvGrpSpPr/>
        <p:nvPr/>
      </p:nvGrpSpPr>
      <p:grpSpPr bwMode="auto">
        <a:xfrm>
          <a:off x="0" y="0"/>
          <a:ext cx="0" cy="0"/>
          <a:chOff x="0" y="0"/>
          <a:chExt cx="0" cy="0"/>
        </a:xfrm>
      </p:grpSpPr>
      <p:sp>
        <p:nvSpPr>
          <p:cNvPr id="4" name="Текст 2"/>
          <p:cNvSpPr>
            <a:spLocks noGrp="1"/>
          </p:cNvSpPr>
          <p:nvPr>
            <p:ph type="body" idx="1"/>
          </p:nvPr>
        </p:nvSpPr>
        <p:spPr bwMode="auto">
          <a:xfrm>
            <a:off x="839788" y="1681163"/>
            <a:ext cx="5157787" cy="823912"/>
          </a:xfrm>
        </p:spPr>
        <p:txBody>
          <a:bodyPr anchor="b"/>
          <a:lstStyle>
            <a:lvl1pPr marL="0" indent="0">
              <a:buNone/>
              <a:defRPr sz="2400" b="1">
                <a:solidFill>
                  <a:schemeClr val="bg2">
                    <a:lumMod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5" name="Объект 3"/>
          <p:cNvSpPr>
            <a:spLocks noGrp="1"/>
          </p:cNvSpPr>
          <p:nvPr>
            <p:ph sz="half" idx="2"/>
          </p:nvPr>
        </p:nvSpPr>
        <p:spPr bwMode="auto">
          <a:xfrm>
            <a:off x="839788" y="2505074"/>
            <a:ext cx="5157787" cy="3684588"/>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6" name="Текст 4"/>
          <p:cNvSpPr>
            <a:spLocks noGrp="1"/>
          </p:cNvSpPr>
          <p:nvPr>
            <p:ph type="body" sz="quarter" idx="3"/>
          </p:nvPr>
        </p:nvSpPr>
        <p:spPr bwMode="auto">
          <a:xfrm>
            <a:off x="6172200" y="1681163"/>
            <a:ext cx="5183188" cy="823912"/>
          </a:xfrm>
        </p:spPr>
        <p:txBody>
          <a:bodyPr anchor="b"/>
          <a:lstStyle>
            <a:lvl1pPr marL="0" indent="0">
              <a:buNone/>
              <a:defRPr sz="2400" b="1">
                <a:solidFill>
                  <a:schemeClr val="bg2">
                    <a:lumMod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7" name="Объект 5"/>
          <p:cNvSpPr>
            <a:spLocks noGrp="1"/>
          </p:cNvSpPr>
          <p:nvPr>
            <p:ph sz="quarter" idx="4"/>
          </p:nvPr>
        </p:nvSpPr>
        <p:spPr bwMode="auto">
          <a:xfrm>
            <a:off x="6172200" y="2505074"/>
            <a:ext cx="5183188" cy="3684588"/>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8" name="Заголовок 1"/>
          <p:cNvSpPr>
            <a:spLocks noGrp="1"/>
          </p:cNvSpPr>
          <p:nvPr>
            <p:ph type="title"/>
          </p:nvPr>
        </p:nvSpPr>
        <p:spPr bwMode="auto">
          <a:xfrm>
            <a:off x="838200" y="1058779"/>
            <a:ext cx="10515600" cy="631909"/>
          </a:xfrm>
        </p:spPr>
        <p:txBody>
          <a:bodyPr>
            <a:normAutofit/>
          </a:bodyPr>
          <a:lstStyle>
            <a:lvl1pPr>
              <a:defRPr sz="3600">
                <a:solidFill>
                  <a:srgbClr val="42A28C"/>
                </a:solidFill>
              </a:defRPr>
            </a:lvl1pPr>
          </a:lstStyle>
          <a:p>
            <a:pPr>
              <a:defRPr/>
            </a:pPr>
            <a:r>
              <a:rPr lang="ru-RU"/>
              <a:t>Образец заголовка</a:t>
            </a:r>
            <a:endParaRPr/>
          </a:p>
        </p:txBody>
      </p:sp>
      <p:sp>
        <p:nvSpPr>
          <p:cNvPr id="9" name="TextBox 17"/>
          <p:cNvSpPr txBox="1"/>
          <p:nvPr userDrawn="1"/>
        </p:nvSpPr>
        <p:spPr bwMode="auto">
          <a:xfrm>
            <a:off x="12022722" y="6483887"/>
            <a:ext cx="169277" cy="374113"/>
          </a:xfrm>
          <a:prstGeom prst="rect">
            <a:avLst/>
          </a:prstGeom>
          <a:solidFill>
            <a:schemeClr val="bg1">
              <a:lumMod val="75000"/>
            </a:schemeClr>
          </a:solidFill>
        </p:spPr>
        <p:txBody>
          <a:bodyPr vert="vert270" wrap="square" lIns="0" tIns="0" rIns="0" bIns="0" rtlCol="0" anchor="ctr">
            <a:spAutoFit/>
          </a:bodyPr>
          <a:lstStyle/>
          <a:p>
            <a:pPr algn="ctr">
              <a:defRPr/>
            </a:pPr>
            <a:r>
              <a:rPr lang="ru-RU" sz="1100">
                <a:solidFill>
                  <a:schemeClr val="bg1"/>
                </a:solidFill>
                <a:latin typeface="Calibri Light"/>
              </a:rPr>
              <a:t>слайд</a:t>
            </a:r>
            <a:endParaRPr/>
          </a:p>
        </p:txBody>
      </p:sp>
      <p:sp>
        <p:nvSpPr>
          <p:cNvPr id="10" name="TextBox 20"/>
          <p:cNvSpPr txBox="1"/>
          <p:nvPr userDrawn="1"/>
        </p:nvSpPr>
        <p:spPr bwMode="auto">
          <a:xfrm>
            <a:off x="11477425" y="6532442"/>
            <a:ext cx="526047" cy="276999"/>
          </a:xfrm>
          <a:prstGeom prst="rect">
            <a:avLst/>
          </a:prstGeom>
          <a:noFill/>
        </p:spPr>
        <p:txBody>
          <a:bodyPr wrap="square" lIns="0" tIns="0" rIns="0" bIns="0" rtlCol="0" anchor="ctr" anchorCtr="0">
            <a:spAutoFit/>
          </a:bodyPr>
          <a:lstStyle/>
          <a:p>
            <a:pPr algn="r">
              <a:defRPr/>
            </a:pPr>
            <a:fld id="{02E7EB4B-B5DC-4E70-B5C3-26E3A565503D}" type="slidenum">
              <a:rPr lang="ru-RU" sz="1800" b="1">
                <a:ln>
                  <a:noFill/>
                </a:ln>
                <a:solidFill>
                  <a:schemeClr val="bg1">
                    <a:lumMod val="75000"/>
                  </a:schemeClr>
                </a:solidFill>
                <a:latin typeface="Calibri Light"/>
              </a:rPr>
              <a:t>‹#›</a:t>
            </a:fld>
            <a:endParaRPr lang="ru-RU" sz="4400" b="1">
              <a:ln>
                <a:noFill/>
              </a:ln>
              <a:solidFill>
                <a:schemeClr val="bg1">
                  <a:lumMod val="75000"/>
                </a:schemeClr>
              </a:solidFill>
              <a:latin typeface="Calibri Light"/>
            </a:endParaRPr>
          </a:p>
        </p:txBody>
      </p:sp>
      <p:sp>
        <p:nvSpPr>
          <p:cNvPr id="11" name="Прямоугольник 21"/>
          <p:cNvSpPr/>
          <p:nvPr userDrawn="1"/>
        </p:nvSpPr>
        <p:spPr bwMode="auto">
          <a:xfrm>
            <a:off x="838200" y="6721807"/>
            <a:ext cx="7315200" cy="1531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a:lnSpc>
                <a:spcPct val="100000"/>
              </a:lnSpc>
              <a:spcBef>
                <a:spcPts val="0"/>
              </a:spcBef>
              <a:spcAft>
                <a:spcPts val="0"/>
              </a:spcAft>
              <a:buClrTx/>
              <a:buSzTx/>
              <a:buFontTx/>
              <a:buNone/>
              <a:defRPr/>
            </a:pPr>
            <a:r>
              <a:rPr lang="ru-RU" sz="800">
                <a:solidFill>
                  <a:schemeClr val="bg2">
                    <a:lumMod val="75000"/>
                  </a:schemeClr>
                </a:solidFill>
              </a:rPr>
              <a:t>Копирование, распространение, изменение материалов презентации разрешается только с согласия автора</a:t>
            </a:r>
            <a:endParaRPr/>
          </a:p>
        </p:txBody>
      </p:sp>
      <p:pic>
        <p:nvPicPr>
          <p:cNvPr id="12" name="Рисунок 25"/>
          <p:cNvPicPr>
            <a:picLocks noChangeAspect="1"/>
          </p:cNvPicPr>
          <p:nvPr userDrawn="1"/>
        </p:nvPicPr>
        <p:blipFill>
          <a:blip r:embed="rId2"/>
          <a:stretch/>
        </p:blipFill>
        <p:spPr bwMode="auto">
          <a:xfrm>
            <a:off x="-1" y="0"/>
            <a:ext cx="12192000" cy="4572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blank" preserve="1" userDrawn="1">
  <p:cSld name="Заставка">
    <p:bg>
      <p:bgPr>
        <a:blipFill>
          <a:blip r:embed="rId2">
            <a:alphaModFix amt="92000"/>
            <a:lum/>
          </a:blip>
          <a:stretch/>
        </a:blipFill>
        <a:effectLst/>
      </p:bgPr>
    </p:bg>
    <p:spTree>
      <p:nvGrpSpPr>
        <p:cNvPr id="1" name=""/>
        <p:cNvGrpSpPr/>
        <p:nvPr/>
      </p:nvGrpSpPr>
      <p:grpSpPr bwMode="auto">
        <a:xfrm>
          <a:off x="0" y="0"/>
          <a:ext cx="0" cy="0"/>
          <a:chOff x="0" y="0"/>
          <a:chExt cx="0" cy="0"/>
        </a:xfrm>
      </p:grpSpPr>
      <p:pic>
        <p:nvPicPr>
          <p:cNvPr id="4" name="Рисунок 4"/>
          <p:cNvPicPr>
            <a:picLocks noChangeAspect="1"/>
          </p:cNvPicPr>
          <p:nvPr userDrawn="1"/>
        </p:nvPicPr>
        <p:blipFill>
          <a:blip r:embed="rId3">
            <a:duotone>
              <a:prstClr val="black"/>
              <a:schemeClr val="tx2">
                <a:tint val="45000"/>
                <a:satMod val="400000"/>
              </a:schemeClr>
            </a:duotone>
          </a:blip>
          <a:stretch/>
        </p:blipFill>
        <p:spPr bwMode="auto">
          <a:xfrm>
            <a:off x="2599293" y="819150"/>
            <a:ext cx="6465556" cy="5437534"/>
          </a:xfrm>
          <a:prstGeom prst="rect">
            <a:avLst/>
          </a:prstGeom>
          <a:noFill/>
        </p:spPr>
      </p:pic>
      <p:sp>
        <p:nvSpPr>
          <p:cNvPr id="5" name="Прямоугольник 2"/>
          <p:cNvSpPr/>
          <p:nvPr userDrawn="1"/>
        </p:nvSpPr>
        <p:spPr bwMode="auto">
          <a:xfrm>
            <a:off x="0" y="-1"/>
            <a:ext cx="12192000" cy="6858001"/>
          </a:xfrm>
          <a:prstGeom prst="rect">
            <a:avLst/>
          </a:prstGeom>
          <a:solidFill>
            <a:srgbClr val="248165">
              <a:alpha val="57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defRPr/>
            </a:pP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objTx" preserve="1" userDrawn="1">
  <p:cSld name="Объект с подписью">
    <p:bg>
      <p:bgRef idx="1001">
        <a:schemeClr val="bg2"/>
      </p:bgRef>
    </p:bg>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839788" y="987424"/>
            <a:ext cx="3932237" cy="1069975"/>
          </a:xfrm>
        </p:spPr>
        <p:txBody>
          <a:bodyPr anchor="b">
            <a:normAutofit/>
          </a:bodyPr>
          <a:lstStyle>
            <a:lvl1pPr>
              <a:defRPr sz="3200" b="0">
                <a:solidFill>
                  <a:srgbClr val="42A28C"/>
                </a:solidFill>
                <a:latin typeface="+mj-lt"/>
              </a:defRPr>
            </a:lvl1pPr>
          </a:lstStyle>
          <a:p>
            <a:pPr>
              <a:defRPr/>
            </a:pPr>
            <a:r>
              <a:rPr lang="ru-RU"/>
              <a:t>Образец заголовка</a:t>
            </a:r>
            <a:endParaRPr/>
          </a:p>
        </p:txBody>
      </p:sp>
      <p:sp>
        <p:nvSpPr>
          <p:cNvPr id="5" name="Объект 2"/>
          <p:cNvSpPr>
            <a:spLocks noGrp="1" noChangeAspect="1"/>
          </p:cNvSpPr>
          <p:nvPr>
            <p:ph idx="1"/>
          </p:nvPr>
        </p:nvSpPr>
        <p:spPr bwMode="auto">
          <a:xfrm>
            <a:off x="5183187" y="987426"/>
            <a:ext cx="6161087" cy="4881562"/>
          </a:xfrm>
        </p:spPr>
        <p:txBody>
          <a:bodyPr/>
          <a:lstStyle>
            <a:lvl1pPr>
              <a:defRPr sz="3200">
                <a:solidFill>
                  <a:schemeClr val="bg2">
                    <a:lumMod val="25000"/>
                  </a:schemeClr>
                </a:solidFill>
                <a:latin typeface="+mj-lt"/>
              </a:defRPr>
            </a:lvl1pPr>
            <a:lvl2pPr>
              <a:defRPr sz="2800">
                <a:solidFill>
                  <a:schemeClr val="bg2">
                    <a:lumMod val="25000"/>
                  </a:schemeClr>
                </a:solidFill>
                <a:latin typeface="+mj-lt"/>
              </a:defRPr>
            </a:lvl2pPr>
            <a:lvl3pPr>
              <a:defRPr sz="2400">
                <a:solidFill>
                  <a:schemeClr val="bg2">
                    <a:lumMod val="25000"/>
                  </a:schemeClr>
                </a:solidFill>
                <a:latin typeface="+mj-lt"/>
              </a:defRPr>
            </a:lvl3pPr>
            <a:lvl4pPr>
              <a:defRPr sz="2000">
                <a:solidFill>
                  <a:schemeClr val="bg2">
                    <a:lumMod val="25000"/>
                  </a:schemeClr>
                </a:solidFill>
                <a:latin typeface="+mj-lt"/>
              </a:defRPr>
            </a:lvl4pPr>
            <a:lvl5pPr>
              <a:defRPr sz="2000">
                <a:solidFill>
                  <a:schemeClr val="bg2">
                    <a:lumMod val="25000"/>
                  </a:schemeClr>
                </a:solidFill>
                <a:latin typeface="+mj-lt"/>
              </a:defRPr>
            </a:lvl5pPr>
            <a:lvl6pPr>
              <a:defRPr sz="2000"/>
            </a:lvl6pPr>
            <a:lvl7pPr>
              <a:defRPr sz="2000"/>
            </a:lvl7pPr>
            <a:lvl8pPr>
              <a:defRPr sz="2000"/>
            </a:lvl8pPr>
            <a:lvl9pPr>
              <a:defRPr sz="20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6" name="Текст 3"/>
          <p:cNvSpPr>
            <a:spLocks noGrp="1"/>
          </p:cNvSpPr>
          <p:nvPr>
            <p:ph type="body" sz="half" idx="2"/>
          </p:nvPr>
        </p:nvSpPr>
        <p:spPr bwMode="auto">
          <a:xfrm>
            <a:off x="839788" y="2057400"/>
            <a:ext cx="3932237" cy="3811588"/>
          </a:xfrm>
        </p:spPr>
        <p:txBody>
          <a:bodyPr>
            <a:normAutofit/>
          </a:bodyPr>
          <a:lstStyle>
            <a:lvl1pPr marL="0" indent="0">
              <a:buNone/>
              <a:defRPr sz="2000">
                <a:solidFill>
                  <a:schemeClr val="bg2">
                    <a:lumMod val="25000"/>
                  </a:schemeClr>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ru-RU"/>
              <a:t>Образец текста</a:t>
            </a:r>
            <a:endParaRPr/>
          </a:p>
        </p:txBody>
      </p:sp>
      <p:sp>
        <p:nvSpPr>
          <p:cNvPr id="7" name="TextBox 17"/>
          <p:cNvSpPr txBox="1"/>
          <p:nvPr userDrawn="1"/>
        </p:nvSpPr>
        <p:spPr bwMode="auto">
          <a:xfrm>
            <a:off x="12022722" y="6483887"/>
            <a:ext cx="169277" cy="374113"/>
          </a:xfrm>
          <a:prstGeom prst="rect">
            <a:avLst/>
          </a:prstGeom>
          <a:solidFill>
            <a:schemeClr val="bg1">
              <a:lumMod val="75000"/>
            </a:schemeClr>
          </a:solidFill>
        </p:spPr>
        <p:txBody>
          <a:bodyPr vert="vert270" wrap="square" lIns="0" tIns="0" rIns="0" bIns="0" rtlCol="0" anchor="ctr">
            <a:spAutoFit/>
          </a:bodyPr>
          <a:lstStyle/>
          <a:p>
            <a:pPr algn="ctr">
              <a:defRPr/>
            </a:pPr>
            <a:r>
              <a:rPr lang="ru-RU" sz="1100">
                <a:solidFill>
                  <a:schemeClr val="bg1"/>
                </a:solidFill>
                <a:latin typeface="Calibri Light"/>
              </a:rPr>
              <a:t>слайд</a:t>
            </a:r>
            <a:endParaRPr/>
          </a:p>
        </p:txBody>
      </p:sp>
      <p:sp>
        <p:nvSpPr>
          <p:cNvPr id="8" name="TextBox 20"/>
          <p:cNvSpPr txBox="1"/>
          <p:nvPr userDrawn="1"/>
        </p:nvSpPr>
        <p:spPr bwMode="auto">
          <a:xfrm>
            <a:off x="11477425" y="6532442"/>
            <a:ext cx="526047" cy="276999"/>
          </a:xfrm>
          <a:prstGeom prst="rect">
            <a:avLst/>
          </a:prstGeom>
          <a:noFill/>
        </p:spPr>
        <p:txBody>
          <a:bodyPr wrap="square" lIns="0" tIns="0" rIns="0" bIns="0" rtlCol="0" anchor="ctr" anchorCtr="0">
            <a:spAutoFit/>
          </a:bodyPr>
          <a:lstStyle/>
          <a:p>
            <a:pPr algn="r">
              <a:defRPr/>
            </a:pPr>
            <a:fld id="{02E7EB4B-B5DC-4E70-B5C3-26E3A565503D}" type="slidenum">
              <a:rPr lang="ru-RU" sz="1800" b="1">
                <a:ln>
                  <a:noFill/>
                </a:ln>
                <a:solidFill>
                  <a:schemeClr val="bg1">
                    <a:lumMod val="75000"/>
                  </a:schemeClr>
                </a:solidFill>
                <a:latin typeface="Calibri Light"/>
              </a:rPr>
              <a:t>‹#›</a:t>
            </a:fld>
            <a:endParaRPr lang="ru-RU" sz="4400" b="1">
              <a:ln>
                <a:noFill/>
              </a:ln>
              <a:solidFill>
                <a:schemeClr val="bg1">
                  <a:lumMod val="75000"/>
                </a:schemeClr>
              </a:solidFill>
              <a:latin typeface="Calibri Light"/>
            </a:endParaRPr>
          </a:p>
        </p:txBody>
      </p:sp>
      <p:sp>
        <p:nvSpPr>
          <p:cNvPr id="9" name="Прямоугольник 21"/>
          <p:cNvSpPr/>
          <p:nvPr userDrawn="1"/>
        </p:nvSpPr>
        <p:spPr bwMode="auto">
          <a:xfrm>
            <a:off x="838200" y="6721807"/>
            <a:ext cx="7315200" cy="1531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a:lnSpc>
                <a:spcPct val="100000"/>
              </a:lnSpc>
              <a:spcBef>
                <a:spcPts val="0"/>
              </a:spcBef>
              <a:spcAft>
                <a:spcPts val="0"/>
              </a:spcAft>
              <a:buClrTx/>
              <a:buSzTx/>
              <a:buFontTx/>
              <a:buNone/>
              <a:defRPr/>
            </a:pPr>
            <a:r>
              <a:rPr lang="ru-RU" sz="800">
                <a:solidFill>
                  <a:schemeClr val="bg2">
                    <a:lumMod val="75000"/>
                  </a:schemeClr>
                </a:solidFill>
              </a:rPr>
              <a:t>Копирование, распространение, изменение материалов презентации разрешается только с согласия автора</a:t>
            </a:r>
            <a:endParaRPr/>
          </a:p>
        </p:txBody>
      </p:sp>
      <p:pic>
        <p:nvPicPr>
          <p:cNvPr id="10" name="Рисунок 24"/>
          <p:cNvPicPr>
            <a:picLocks noChangeAspect="1"/>
          </p:cNvPicPr>
          <p:nvPr userDrawn="1"/>
        </p:nvPicPr>
        <p:blipFill>
          <a:blip r:embed="rId2"/>
          <a:stretch/>
        </p:blipFill>
        <p:spPr bwMode="auto">
          <a:xfrm>
            <a:off x="-1" y="0"/>
            <a:ext cx="12192000" cy="4572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2A28C"/>
        </a:solidFill>
        <a:effectLst/>
      </p:bgPr>
    </p:bg>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ru-RU"/>
              <a:t>Образец заголовка</a:t>
            </a:r>
            <a:endParaRPr/>
          </a:p>
        </p:txBody>
      </p:sp>
      <p:sp>
        <p:nvSpPr>
          <p:cNvPr id="5" name="Текст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6" name="Нижний колонтитул 4"/>
          <p:cNvSpPr>
            <a:spLocks noGrp="1"/>
          </p:cNvSpPr>
          <p:nvPr>
            <p:ph type="ftr" sz="quarter" idx="3"/>
          </p:nvPr>
        </p:nvSpPr>
        <p:spPr bwMode="auto">
          <a:xfrm>
            <a:off x="838200" y="6356350"/>
            <a:ext cx="7315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ru-RU"/>
              <a:t>Копирование, распространение, изменение материалов презентации разрешается только с согласия автора</a:t>
            </a:r>
            <a:endParaRPr/>
          </a:p>
        </p:txBody>
      </p:sp>
      <p:sp>
        <p:nvSpPr>
          <p:cNvPr id="7" name="Номер слайда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47C93FC-B814-40DC-B138-F4C3A11E4A24}" type="slidenum">
              <a:rPr lang="ru-RU"/>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dt="0"/>
  <p:txStyles>
    <p:titleStyle>
      <a:lvl1pPr algn="l" defTabSz="914400">
        <a:lnSpc>
          <a:spcPct val="90000"/>
        </a:lnSpc>
        <a:spcBef>
          <a:spcPts val="0"/>
        </a:spcBef>
        <a:buNone/>
        <a:defRPr sz="4400">
          <a:solidFill>
            <a:schemeClr val="bg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bg1"/>
          </a:solidFill>
          <a:latin typeface="+mn-lt"/>
          <a:ea typeface="+mn-ea"/>
          <a:cs typeface="+mn-cs"/>
        </a:defRPr>
      </a:lvl1pPr>
      <a:lvl2pPr marL="685800" indent="-228600" algn="l" defTabSz="914400">
        <a:lnSpc>
          <a:spcPct val="90000"/>
        </a:lnSpc>
        <a:spcBef>
          <a:spcPts val="500"/>
        </a:spcBef>
        <a:buFont typeface="Arial"/>
        <a:buChar char="•"/>
        <a:defRPr sz="2400">
          <a:solidFill>
            <a:schemeClr val="bg1"/>
          </a:solidFill>
          <a:latin typeface="+mn-lt"/>
          <a:ea typeface="+mn-ea"/>
          <a:cs typeface="+mn-cs"/>
        </a:defRPr>
      </a:lvl2pPr>
      <a:lvl3pPr marL="1143000" indent="-228600" algn="l" defTabSz="914400">
        <a:lnSpc>
          <a:spcPct val="90000"/>
        </a:lnSpc>
        <a:spcBef>
          <a:spcPts val="500"/>
        </a:spcBef>
        <a:buFont typeface="Arial"/>
        <a:buChar char="•"/>
        <a:defRPr sz="2000">
          <a:solidFill>
            <a:schemeClr val="bg1"/>
          </a:solidFill>
          <a:latin typeface="+mn-lt"/>
          <a:ea typeface="+mn-ea"/>
          <a:cs typeface="+mn-cs"/>
        </a:defRPr>
      </a:lvl3pPr>
      <a:lvl4pPr marL="1600200" indent="-228600" algn="l" defTabSz="914400">
        <a:lnSpc>
          <a:spcPct val="90000"/>
        </a:lnSpc>
        <a:spcBef>
          <a:spcPts val="500"/>
        </a:spcBef>
        <a:buFont typeface="Arial"/>
        <a:buChar char="•"/>
        <a:defRPr sz="1800">
          <a:solidFill>
            <a:schemeClr val="bg1"/>
          </a:solidFill>
          <a:latin typeface="+mn-lt"/>
          <a:ea typeface="+mn-ea"/>
          <a:cs typeface="+mn-cs"/>
        </a:defRPr>
      </a:lvl4pPr>
      <a:lvl5pPr marL="2057400" indent="-228600" algn="l" defTabSz="914400">
        <a:lnSpc>
          <a:spcPct val="90000"/>
        </a:lnSpc>
        <a:spcBef>
          <a:spcPts val="500"/>
        </a:spcBef>
        <a:buFont typeface="Arial"/>
        <a:buChar char="•"/>
        <a:defRPr sz="1800">
          <a:solidFill>
            <a:schemeClr val="bg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hyperlink" Target="http://base.garant.ru/400274954/#block_1000" TargetMode="External"/><Relationship Id="rId3" Type="http://schemas.openxmlformats.org/officeDocument/2006/relationships/hyperlink" Target="https://base.garant.ru/75093644/#p_489" TargetMode="External"/><Relationship Id="rId7" Type="http://schemas.openxmlformats.org/officeDocument/2006/relationships/hyperlink" Target="https://base.garant.ru/400274954/#p_61436" TargetMode="External"/><Relationship Id="rId2" Type="http://schemas.openxmlformats.org/officeDocument/2006/relationships/hyperlink" Target="https://base.garant.ru/75093644/#p_132" TargetMode="External"/><Relationship Id="rId1" Type="http://schemas.openxmlformats.org/officeDocument/2006/relationships/slideLayout" Target="../slideLayouts/slideLayout7.xml"/><Relationship Id="rId6" Type="http://schemas.openxmlformats.org/officeDocument/2006/relationships/hyperlink" Target="https://base.garant.ru/75093644/#p_492" TargetMode="External"/><Relationship Id="rId5" Type="http://schemas.openxmlformats.org/officeDocument/2006/relationships/hyperlink" Target="http://base.garant.ru/400274954/#p_61433" TargetMode="External"/><Relationship Id="rId4" Type="http://schemas.openxmlformats.org/officeDocument/2006/relationships/hyperlink" Target="https://base.garant.ru/75093644/#p_495"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8.xml"/><Relationship Id="rId4" Type="http://schemas.openxmlformats.org/officeDocument/2006/relationships/hyperlink" Target="https://content.edsoo.ru/cas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s://edsoo.ru/Vneurochnaya_deyatelnost.htm" TargetMode="External"/><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docs.iro38.ru/?5=81&amp;Search=&amp;Page=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hyperlink" Target="https://docs.iro38.ru/?5=81&amp;Search=&amp;Page=1"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Заголовок 4"/>
          <p:cNvSpPr>
            <a:spLocks noGrp="1"/>
          </p:cNvSpPr>
          <p:nvPr>
            <p:ph type="ctrTitle"/>
          </p:nvPr>
        </p:nvSpPr>
        <p:spPr bwMode="auto">
          <a:xfrm>
            <a:off x="1524000" y="2708920"/>
            <a:ext cx="9144000" cy="1008112"/>
          </a:xfrm>
        </p:spPr>
        <p:txBody>
          <a:bodyPr>
            <a:normAutofit fontScale="90000"/>
          </a:bodyPr>
          <a:lstStyle/>
          <a:p>
            <a:pPr>
              <a:defRPr/>
            </a:pPr>
            <a:r>
              <a:rPr lang="ru-RU" dirty="0"/>
              <a:t>Что нужно знать родителям об обновленных ФГОС НОО и ООО </a:t>
            </a:r>
            <a:endParaRPr sz="3200" dirty="0"/>
          </a:p>
        </p:txBody>
      </p:sp>
      <p:sp>
        <p:nvSpPr>
          <p:cNvPr id="5" name="Подзаголовок 5"/>
          <p:cNvSpPr>
            <a:spLocks noGrp="1"/>
          </p:cNvSpPr>
          <p:nvPr>
            <p:ph type="subTitle" idx="1"/>
          </p:nvPr>
        </p:nvSpPr>
        <p:spPr bwMode="auto">
          <a:xfrm>
            <a:off x="1524000" y="4854154"/>
            <a:ext cx="9144000" cy="905749"/>
          </a:xfrm>
        </p:spPr>
        <p:txBody>
          <a:bodyPr>
            <a:normAutofit fontScale="70000" lnSpcReduction="20000"/>
          </a:bodyPr>
          <a:lstStyle/>
          <a:p>
            <a:pPr>
              <a:defRPr/>
            </a:pPr>
            <a:endParaRPr lang="ru-RU" dirty="0"/>
          </a:p>
          <a:p>
            <a:pPr>
              <a:defRPr/>
            </a:pPr>
            <a:r>
              <a:rPr lang="ru-RU" dirty="0"/>
              <a:t>07.06.2022 г.</a:t>
            </a:r>
            <a:endParaRPr dirty="0"/>
          </a:p>
          <a:p>
            <a:pPr>
              <a:defRPr/>
            </a:pPr>
            <a:r>
              <a:rPr lang="ru-RU" dirty="0"/>
              <a:t> г. Иркутск</a:t>
            </a:r>
            <a:endParaRPr dirty="0"/>
          </a:p>
          <a:p>
            <a:pPr>
              <a:defRPr/>
            </a:pPr>
            <a:endParaRPr lang="ru-RU" dirty="0"/>
          </a:p>
        </p:txBody>
      </p:sp>
      <p:sp>
        <p:nvSpPr>
          <p:cNvPr id="6" name="Прямоугольник 5">
            <a:extLst>
              <a:ext uri="{FF2B5EF4-FFF2-40B4-BE49-F238E27FC236}">
                <a16:creationId xmlns:a16="http://schemas.microsoft.com/office/drawing/2014/main" id="{D0A4C734-E792-431F-8D4F-2E445867F980}"/>
              </a:ext>
            </a:extLst>
          </p:cNvPr>
          <p:cNvSpPr/>
          <p:nvPr/>
        </p:nvSpPr>
        <p:spPr bwMode="auto">
          <a:xfrm>
            <a:off x="7752184" y="4365104"/>
            <a:ext cx="3462807" cy="646331"/>
          </a:xfrm>
          <a:prstGeom prst="rect">
            <a:avLst/>
          </a:prstGeom>
        </p:spPr>
        <p:txBody>
          <a:bodyPr wrap="none">
            <a:spAutoFit/>
          </a:bodyPr>
          <a:lstStyle/>
          <a:p>
            <a:r>
              <a:rPr lang="ru-RU" dirty="0">
                <a:solidFill>
                  <a:schemeClr val="bg1"/>
                </a:solidFill>
              </a:rPr>
              <a:t>Валюшина Н. М., канд. </a:t>
            </a:r>
            <a:r>
              <a:rPr lang="ru-RU" dirty="0" err="1">
                <a:solidFill>
                  <a:schemeClr val="bg1"/>
                </a:solidFill>
              </a:rPr>
              <a:t>пед</a:t>
            </a:r>
            <a:r>
              <a:rPr lang="ru-RU" dirty="0">
                <a:solidFill>
                  <a:schemeClr val="bg1"/>
                </a:solidFill>
              </a:rPr>
              <a:t>. наук,</a:t>
            </a:r>
          </a:p>
          <a:p>
            <a:r>
              <a:rPr lang="ru-RU" dirty="0">
                <a:solidFill>
                  <a:schemeClr val="bg1"/>
                </a:solidFill>
              </a:rPr>
              <a:t>заведующий кафедрой СГД</a:t>
            </a:r>
          </a:p>
        </p:txBody>
      </p:sp>
    </p:spTree>
    <p:extLst>
      <p:ext uri="{BB962C8B-B14F-4D97-AF65-F5344CB8AC3E}">
        <p14:creationId xmlns:p14="http://schemas.microsoft.com/office/powerpoint/2010/main" val="10994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838200" y="476673"/>
            <a:ext cx="10515600" cy="1214016"/>
          </a:xfrm>
        </p:spPr>
        <p:txBody>
          <a:bodyPr>
            <a:normAutofit fontScale="90000"/>
          </a:bodyPr>
          <a:lstStyle/>
          <a:p>
            <a:pPr algn="ctr"/>
            <a:r>
              <a:rPr lang="ru-RU" b="1" dirty="0">
                <a:latin typeface="+mn-lt"/>
              </a:rPr>
              <a:t>Родной (русский) язык, родная литература (русская), литературное чтение на родном (русском) языке </a:t>
            </a:r>
          </a:p>
        </p:txBody>
      </p:sp>
      <p:sp>
        <p:nvSpPr>
          <p:cNvPr id="6" name="Прямоугольник 5"/>
          <p:cNvSpPr/>
          <p:nvPr/>
        </p:nvSpPr>
        <p:spPr>
          <a:xfrm>
            <a:off x="817030" y="2276872"/>
            <a:ext cx="6791137" cy="2246769"/>
          </a:xfrm>
          <a:prstGeom prst="rect">
            <a:avLst/>
          </a:prstGeom>
        </p:spPr>
        <p:txBody>
          <a:bodyPr wrap="square">
            <a:spAutoFit/>
          </a:bodyPr>
          <a:lstStyle/>
          <a:p>
            <a:pPr algn="just"/>
            <a:r>
              <a:rPr lang="ru-RU" sz="2800" dirty="0">
                <a:solidFill>
                  <a:schemeClr val="accent1">
                    <a:lumMod val="75000"/>
                  </a:schemeClr>
                </a:solidFill>
              </a:rPr>
              <a:t>В школах, где язык обучения – русский, изучение русского языка или языка народов и республик России как родного зависит от возможностей школы и наличия заявлений (ФГОС, 2021)</a:t>
            </a:r>
          </a:p>
        </p:txBody>
      </p:sp>
    </p:spTree>
    <p:extLst>
      <p:ext uri="{BB962C8B-B14F-4D97-AF65-F5344CB8AC3E}">
        <p14:creationId xmlns:p14="http://schemas.microsoft.com/office/powerpoint/2010/main" val="2188540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20689"/>
            <a:ext cx="10515600" cy="648071"/>
          </a:xfrm>
        </p:spPr>
        <p:txBody>
          <a:bodyPr>
            <a:normAutofit fontScale="90000"/>
          </a:bodyPr>
          <a:lstStyle/>
          <a:p>
            <a:pPr algn="ctr"/>
            <a:r>
              <a:rPr lang="ru-RU" b="1" dirty="0">
                <a:latin typeface="+mn-lt"/>
              </a:rPr>
              <a:t>Основы духовно-нравственной культуры народов России</a:t>
            </a:r>
          </a:p>
        </p:txBody>
      </p:sp>
      <p:grpSp>
        <p:nvGrpSpPr>
          <p:cNvPr id="8" name="Группа 7"/>
          <p:cNvGrpSpPr/>
          <p:nvPr/>
        </p:nvGrpSpPr>
        <p:grpSpPr>
          <a:xfrm>
            <a:off x="7579640" y="1298076"/>
            <a:ext cx="4221809" cy="5278978"/>
            <a:chOff x="7579641" y="1318374"/>
            <a:chExt cx="4221809" cy="5278978"/>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9641" y="1318374"/>
              <a:ext cx="4221809" cy="5278978"/>
            </a:xfrm>
            <a:prstGeom prst="rect">
              <a:avLst/>
            </a:prstGeom>
          </p:spPr>
        </p:pic>
        <p:cxnSp>
          <p:nvCxnSpPr>
            <p:cNvPr id="7" name="Прямая соединительная линия 6"/>
            <p:cNvCxnSpPr/>
            <p:nvPr/>
          </p:nvCxnSpPr>
          <p:spPr>
            <a:xfrm>
              <a:off x="8112224" y="4941168"/>
              <a:ext cx="1368152" cy="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9" name="Прямоугольник 8"/>
          <p:cNvSpPr/>
          <p:nvPr/>
        </p:nvSpPr>
        <p:spPr>
          <a:xfrm>
            <a:off x="285091" y="1298076"/>
            <a:ext cx="7028257" cy="5109091"/>
          </a:xfrm>
          <a:prstGeom prst="rect">
            <a:avLst/>
          </a:prstGeom>
        </p:spPr>
        <p:txBody>
          <a:bodyPr wrap="square">
            <a:spAutoFit/>
          </a:bodyPr>
          <a:lstStyle/>
          <a:p>
            <a:pPr algn="just"/>
            <a:r>
              <a:rPr lang="ru-RU" sz="2200" i="1" dirty="0"/>
              <a:t>Согласно Стратегии национальной безопасности Российской Федерации (утверждена указом Президента РФ от 2.07.2021 г. № 400, п. 91), к традиционным российским духовно-нравственным ценностям относятся жизнь, достоинство, права и свободы человека, патриотизм, граждан</a:t>
            </a:r>
            <a:r>
              <a:rPr lang="ru-RU" sz="2400" i="1" dirty="0"/>
              <a:t>ственность, служение Отечеству и ответственность за его судьбу, высокие нравственные идеалы, крепкая семья, созидательный труд, приоритет духовного над материальным, гуманизм, милосердие, справедливость, коллективизм, взаимопомощь и взаимоуважение, историческая память и преемственность поколений, единство народов России.</a:t>
            </a:r>
            <a:endParaRPr lang="ru-RU" sz="2200" i="1" dirty="0"/>
          </a:p>
        </p:txBody>
      </p:sp>
    </p:spTree>
    <p:extLst>
      <p:ext uri="{BB962C8B-B14F-4D97-AF65-F5344CB8AC3E}">
        <p14:creationId xmlns:p14="http://schemas.microsoft.com/office/powerpoint/2010/main" val="3686069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15680" y="620688"/>
            <a:ext cx="8643392" cy="1224136"/>
          </a:xfrm>
        </p:spPr>
        <p:txBody>
          <a:bodyPr>
            <a:noAutofit/>
          </a:bodyPr>
          <a:lstStyle/>
          <a:p>
            <a:pPr algn="ctr"/>
            <a:r>
              <a:rPr lang="ru-RU" sz="3000" b="1" dirty="0">
                <a:solidFill>
                  <a:schemeClr val="accent2">
                    <a:lumMod val="50000"/>
                  </a:schemeClr>
                </a:solidFill>
                <a:latin typeface="+mn-lt"/>
              </a:rPr>
              <a:t>Примерная рабочая программа по предмету подходит ко всем УМК?</a:t>
            </a:r>
            <a:br>
              <a:rPr lang="ru-RU" sz="3000" b="1" dirty="0">
                <a:solidFill>
                  <a:schemeClr val="accent2">
                    <a:lumMod val="50000"/>
                  </a:schemeClr>
                </a:solidFill>
                <a:latin typeface="+mn-lt"/>
              </a:rPr>
            </a:br>
            <a:endParaRPr lang="ru-RU" sz="3000" b="1" dirty="0">
              <a:solidFill>
                <a:schemeClr val="accent2">
                  <a:lumMod val="50000"/>
                </a:schemeClr>
              </a:solidFill>
              <a:latin typeface="+mn-lt"/>
            </a:endParaRPr>
          </a:p>
        </p:txBody>
      </p:sp>
      <p:sp>
        <p:nvSpPr>
          <p:cNvPr id="3" name="Объект 2"/>
          <p:cNvSpPr>
            <a:spLocks noGrp="1"/>
          </p:cNvSpPr>
          <p:nvPr>
            <p:ph idx="1"/>
          </p:nvPr>
        </p:nvSpPr>
        <p:spPr>
          <a:xfrm>
            <a:off x="838200" y="2348879"/>
            <a:ext cx="10515600" cy="3828083"/>
          </a:xfrm>
        </p:spPr>
        <p:txBody>
          <a:bodyPr>
            <a:normAutofit/>
          </a:bodyPr>
          <a:lstStyle/>
          <a:p>
            <a:pPr marL="0" indent="0" algn="just">
              <a:buNone/>
            </a:pPr>
            <a:r>
              <a:rPr lang="ru-RU" dirty="0"/>
              <a:t>Примерная рабочая программа в принципе не может полностью соответствовать ни одному УМК, т.к. она создавалась на основе ФГОС, а не на основе действующих учебников по предметам. Однако Примерная рабочая программа может быть адаптирована к каждому УМК из Федерального перечня учебников, т.к. включает обязательное для изучения в 5-9 классах содержание данных учебных предметов и соответствует методическим традициям отечественной школы.</a:t>
            </a:r>
          </a:p>
        </p:txBody>
      </p:sp>
      <p:sp>
        <p:nvSpPr>
          <p:cNvPr id="7" name="Заголовок 1"/>
          <p:cNvSpPr txBox="1">
            <a:spLocks/>
          </p:cNvSpPr>
          <p:nvPr/>
        </p:nvSpPr>
        <p:spPr bwMode="auto">
          <a:xfrm>
            <a:off x="407368" y="1572751"/>
            <a:ext cx="10515600" cy="631909"/>
          </a:xfrm>
          <a:prstGeom prst="rect">
            <a:avLst/>
          </a:prstGeom>
        </p:spPr>
        <p:txBody>
          <a:bodyPr vert="horz" lIns="91440" tIns="45720" rIns="91440" bIns="45720" rtlCol="0" anchor="ctr">
            <a:normAutofit/>
          </a:bodyPr>
          <a:lstStyle>
            <a:lvl1pPr algn="l" defTabSz="914400">
              <a:lnSpc>
                <a:spcPct val="90000"/>
              </a:lnSpc>
              <a:spcBef>
                <a:spcPts val="0"/>
              </a:spcBef>
              <a:buNone/>
              <a:defRPr sz="3600">
                <a:solidFill>
                  <a:schemeClr val="tx2"/>
                </a:solidFill>
                <a:latin typeface="+mj-lt"/>
                <a:ea typeface="+mj-ea"/>
                <a:cs typeface="+mj-cs"/>
              </a:defRPr>
            </a:lvl1pPr>
          </a:lstStyle>
          <a:p>
            <a:r>
              <a:rPr lang="ru-RU" b="1" dirty="0">
                <a:solidFill>
                  <a:schemeClr val="accent1">
                    <a:lumMod val="75000"/>
                  </a:schemeClr>
                </a:solidFill>
                <a:latin typeface="+mn-lt"/>
              </a:rPr>
              <a:t>Программа первична!!!</a:t>
            </a:r>
          </a:p>
        </p:txBody>
      </p:sp>
    </p:spTree>
    <p:extLst>
      <p:ext uri="{BB962C8B-B14F-4D97-AF65-F5344CB8AC3E}">
        <p14:creationId xmlns:p14="http://schemas.microsoft.com/office/powerpoint/2010/main" val="3530396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767408" y="476672"/>
            <a:ext cx="10515600" cy="631909"/>
          </a:xfrm>
        </p:spPr>
        <p:txBody>
          <a:bodyPr/>
          <a:lstStyle/>
          <a:p>
            <a:pPr algn="ctr"/>
            <a:r>
              <a:rPr lang="ru-RU" b="1" dirty="0" err="1">
                <a:latin typeface="+mn-lt"/>
              </a:rPr>
              <a:t>Метапредметные</a:t>
            </a:r>
            <a:r>
              <a:rPr lang="ru-RU" b="1" dirty="0">
                <a:latin typeface="+mn-lt"/>
              </a:rPr>
              <a:t>  результаты</a:t>
            </a:r>
          </a:p>
        </p:txBody>
      </p:sp>
      <p:sp>
        <p:nvSpPr>
          <p:cNvPr id="2" name="Прямоугольник 1"/>
          <p:cNvSpPr/>
          <p:nvPr/>
        </p:nvSpPr>
        <p:spPr>
          <a:xfrm>
            <a:off x="479376" y="1052736"/>
            <a:ext cx="11305256" cy="3970318"/>
          </a:xfrm>
          <a:prstGeom prst="rect">
            <a:avLst/>
          </a:prstGeom>
        </p:spPr>
        <p:txBody>
          <a:bodyPr wrap="square">
            <a:spAutoFit/>
          </a:bodyPr>
          <a:lstStyle/>
          <a:p>
            <a:pPr algn="just"/>
            <a:r>
              <a:rPr lang="ru-RU" sz="2800" dirty="0" err="1"/>
              <a:t>Метапредметные</a:t>
            </a:r>
            <a:r>
              <a:rPr lang="ru-RU" sz="2800" dirty="0"/>
              <a:t> результаты группируются по видам универсальных учебных действий: </a:t>
            </a:r>
          </a:p>
          <a:p>
            <a:pPr algn="just"/>
            <a:r>
              <a:rPr lang="ru-RU" sz="2800" dirty="0"/>
              <a:t>• овладение универсальными учебными познавательными действиями – базовые логические, базовые исследовательские, работа с информацией; </a:t>
            </a:r>
          </a:p>
          <a:p>
            <a:pPr algn="just"/>
            <a:r>
              <a:rPr lang="ru-RU" sz="2800" dirty="0"/>
              <a:t>• овладение универсальными учебными коммуникативными действиями – общение, совместная деятельность; </a:t>
            </a:r>
          </a:p>
          <a:p>
            <a:pPr algn="just"/>
            <a:r>
              <a:rPr lang="ru-RU" sz="2800" dirty="0"/>
              <a:t>• овладение универсальными учебными регулятивными действиями – самоорганизация, самоконтроль.</a:t>
            </a:r>
          </a:p>
        </p:txBody>
      </p:sp>
      <p:sp>
        <p:nvSpPr>
          <p:cNvPr id="3" name="TextBox 2"/>
          <p:cNvSpPr txBox="1"/>
          <p:nvPr/>
        </p:nvSpPr>
        <p:spPr bwMode="auto">
          <a:xfrm>
            <a:off x="6600056" y="5301208"/>
            <a:ext cx="5184576" cy="584775"/>
          </a:xfrm>
          <a:prstGeom prst="rect">
            <a:avLst/>
          </a:prstGeom>
          <a:noFill/>
        </p:spPr>
        <p:txBody>
          <a:bodyPr wrap="square" rtlCol="0">
            <a:spAutoFit/>
          </a:bodyPr>
          <a:lstStyle/>
          <a:p>
            <a:r>
              <a:rPr lang="ru-RU" sz="3200" b="1" dirty="0">
                <a:solidFill>
                  <a:schemeClr val="accent1">
                    <a:lumMod val="75000"/>
                  </a:schemeClr>
                </a:solidFill>
              </a:rPr>
              <a:t>Необходимы примеры!</a:t>
            </a:r>
          </a:p>
        </p:txBody>
      </p:sp>
    </p:spTree>
    <p:extLst>
      <p:ext uri="{BB962C8B-B14F-4D97-AF65-F5344CB8AC3E}">
        <p14:creationId xmlns:p14="http://schemas.microsoft.com/office/powerpoint/2010/main" val="67489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1424" y="620688"/>
            <a:ext cx="10515600" cy="631909"/>
          </a:xfrm>
        </p:spPr>
        <p:txBody>
          <a:bodyPr/>
          <a:lstStyle/>
          <a:p>
            <a:pPr algn="ctr"/>
            <a:r>
              <a:rPr lang="ru-RU" b="1" dirty="0">
                <a:latin typeface="+mn-lt"/>
              </a:rPr>
              <a:t>Личностные результаты</a:t>
            </a:r>
          </a:p>
        </p:txBody>
      </p:sp>
      <p:sp>
        <p:nvSpPr>
          <p:cNvPr id="3" name="Объект 2"/>
          <p:cNvSpPr>
            <a:spLocks noGrp="1"/>
          </p:cNvSpPr>
          <p:nvPr>
            <p:ph idx="1"/>
          </p:nvPr>
        </p:nvSpPr>
        <p:spPr>
          <a:xfrm>
            <a:off x="695400" y="1484784"/>
            <a:ext cx="11089232" cy="5040560"/>
          </a:xfrm>
        </p:spPr>
        <p:txBody>
          <a:bodyPr>
            <a:normAutofit/>
          </a:bodyPr>
          <a:lstStyle/>
          <a:p>
            <a:pPr marL="0" indent="0">
              <a:buNone/>
            </a:pPr>
            <a:r>
              <a:rPr lang="ru-RU" dirty="0"/>
              <a:t>Конкретизирован и расширен перечень личностных результатов. Они тесно связаны с воспитанием и предполагают: </a:t>
            </a:r>
          </a:p>
          <a:p>
            <a:pPr marL="0" indent="0">
              <a:buNone/>
            </a:pPr>
            <a:r>
              <a:rPr lang="ru-RU" dirty="0"/>
              <a:t>• гражданско-патриотическое; </a:t>
            </a:r>
          </a:p>
          <a:p>
            <a:pPr marL="0" indent="0">
              <a:buNone/>
            </a:pPr>
            <a:r>
              <a:rPr lang="ru-RU" dirty="0"/>
              <a:t>• духовно-нравственное; </a:t>
            </a:r>
          </a:p>
          <a:p>
            <a:pPr marL="0" indent="0">
              <a:buNone/>
            </a:pPr>
            <a:r>
              <a:rPr lang="ru-RU" dirty="0"/>
              <a:t>• эстетическое; </a:t>
            </a:r>
          </a:p>
          <a:p>
            <a:pPr marL="0" indent="0">
              <a:buNone/>
            </a:pPr>
            <a:r>
              <a:rPr lang="ru-RU" dirty="0"/>
              <a:t>• физическое воспитание, формирование культуры здоровья и эмоционального благополучия; </a:t>
            </a:r>
          </a:p>
          <a:p>
            <a:pPr marL="0" indent="0">
              <a:buNone/>
            </a:pPr>
            <a:r>
              <a:rPr lang="ru-RU" dirty="0"/>
              <a:t>• трудовое; </a:t>
            </a:r>
          </a:p>
          <a:p>
            <a:pPr marL="0" indent="0">
              <a:buNone/>
            </a:pPr>
            <a:r>
              <a:rPr lang="ru-RU" dirty="0"/>
              <a:t>• экологическое; </a:t>
            </a:r>
          </a:p>
          <a:p>
            <a:pPr marL="0" indent="0">
              <a:buNone/>
            </a:pPr>
            <a:r>
              <a:rPr lang="ru-RU" dirty="0"/>
              <a:t>• ценность научного познания.</a:t>
            </a:r>
          </a:p>
        </p:txBody>
      </p:sp>
      <p:sp>
        <p:nvSpPr>
          <p:cNvPr id="4" name="TextBox 3"/>
          <p:cNvSpPr txBox="1"/>
          <p:nvPr/>
        </p:nvSpPr>
        <p:spPr bwMode="auto">
          <a:xfrm>
            <a:off x="6976585" y="5157192"/>
            <a:ext cx="5184576" cy="584775"/>
          </a:xfrm>
          <a:prstGeom prst="rect">
            <a:avLst/>
          </a:prstGeom>
          <a:noFill/>
        </p:spPr>
        <p:txBody>
          <a:bodyPr wrap="square" rtlCol="0">
            <a:spAutoFit/>
          </a:bodyPr>
          <a:lstStyle/>
          <a:p>
            <a:r>
              <a:rPr lang="ru-RU" sz="3200" b="1" dirty="0">
                <a:solidFill>
                  <a:schemeClr val="accent1">
                    <a:lumMod val="75000"/>
                  </a:schemeClr>
                </a:solidFill>
              </a:rPr>
              <a:t>Необходимы примеры!</a:t>
            </a:r>
          </a:p>
        </p:txBody>
      </p:sp>
    </p:spTree>
    <p:extLst>
      <p:ext uri="{BB962C8B-B14F-4D97-AF65-F5344CB8AC3E}">
        <p14:creationId xmlns:p14="http://schemas.microsoft.com/office/powerpoint/2010/main" val="366039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20688"/>
            <a:ext cx="10515600" cy="631909"/>
          </a:xfrm>
        </p:spPr>
        <p:txBody>
          <a:bodyPr/>
          <a:lstStyle/>
          <a:p>
            <a:r>
              <a:rPr lang="ru-RU" b="1" dirty="0">
                <a:latin typeface="+mn-lt"/>
              </a:rPr>
              <a:t>Функциональная грамотность</a:t>
            </a:r>
          </a:p>
        </p:txBody>
      </p:sp>
      <p:sp>
        <p:nvSpPr>
          <p:cNvPr id="3" name="Объект 2"/>
          <p:cNvSpPr>
            <a:spLocks noGrp="1"/>
          </p:cNvSpPr>
          <p:nvPr>
            <p:ph idx="1"/>
          </p:nvPr>
        </p:nvSpPr>
        <p:spPr>
          <a:xfrm>
            <a:off x="838200" y="1556792"/>
            <a:ext cx="10515600" cy="4351338"/>
          </a:xfrm>
        </p:spPr>
        <p:txBody>
          <a:bodyPr>
            <a:normAutofit/>
          </a:bodyPr>
          <a:lstStyle/>
          <a:p>
            <a:pPr marL="0" indent="0">
              <a:buNone/>
            </a:pPr>
            <a:r>
              <a:rPr lang="ru-RU" dirty="0"/>
              <a:t>Функциональная грамотность  - умение применять полученные на уроках знания и умения для решения практических и жизненных задач. </a:t>
            </a:r>
          </a:p>
          <a:p>
            <a:pPr marL="0" indent="0">
              <a:buNone/>
            </a:pPr>
            <a:r>
              <a:rPr lang="ru-RU" dirty="0"/>
              <a:t>Формирование функциональной грамотности (читательской грамотности, математической грамотности, естественнонаучной грамотности, финансовой грамотности, креативного мышления, глобальных компетенций) рассматривается как требование к качеству современного образования, которое отражает готовность ребенка осознанно включаться в разнообразные жизненные ситуации. </a:t>
            </a:r>
          </a:p>
        </p:txBody>
      </p:sp>
      <p:sp>
        <p:nvSpPr>
          <p:cNvPr id="4" name="TextBox 3"/>
          <p:cNvSpPr txBox="1"/>
          <p:nvPr/>
        </p:nvSpPr>
        <p:spPr bwMode="auto">
          <a:xfrm>
            <a:off x="6096000" y="5627550"/>
            <a:ext cx="5184576" cy="584775"/>
          </a:xfrm>
          <a:prstGeom prst="rect">
            <a:avLst/>
          </a:prstGeom>
          <a:noFill/>
        </p:spPr>
        <p:txBody>
          <a:bodyPr wrap="square" rtlCol="0">
            <a:spAutoFit/>
          </a:bodyPr>
          <a:lstStyle/>
          <a:p>
            <a:r>
              <a:rPr lang="ru-RU" sz="3200" b="1" dirty="0">
                <a:solidFill>
                  <a:schemeClr val="accent1">
                    <a:lumMod val="75000"/>
                  </a:schemeClr>
                </a:solidFill>
              </a:rPr>
              <a:t>Необходимы примеры!</a:t>
            </a:r>
          </a:p>
        </p:txBody>
      </p:sp>
    </p:spTree>
    <p:extLst>
      <p:ext uri="{BB962C8B-B14F-4D97-AF65-F5344CB8AC3E}">
        <p14:creationId xmlns:p14="http://schemas.microsoft.com/office/powerpoint/2010/main" val="825937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25586E3C-7832-4232-A479-70168557D96B}"/>
              </a:ext>
            </a:extLst>
          </p:cNvPr>
          <p:cNvSpPr>
            <a:spLocks noGrp="1"/>
          </p:cNvSpPr>
          <p:nvPr>
            <p:ph type="title"/>
          </p:nvPr>
        </p:nvSpPr>
        <p:spPr>
          <a:xfrm>
            <a:off x="972424" y="1469839"/>
            <a:ext cx="10515600" cy="631909"/>
          </a:xfrm>
        </p:spPr>
        <p:txBody>
          <a:bodyPr>
            <a:normAutofit fontScale="90000"/>
          </a:bodyPr>
          <a:lstStyle/>
          <a:p>
            <a:pPr algn="ctr"/>
            <a:r>
              <a:rPr lang="ru-RU" b="1" dirty="0">
                <a:latin typeface="+mn-lt"/>
              </a:rPr>
              <a:t>37.1. Информационно-образовательная среда организации </a:t>
            </a:r>
          </a:p>
        </p:txBody>
      </p:sp>
      <p:sp>
        <p:nvSpPr>
          <p:cNvPr id="8" name="Объект 7">
            <a:extLst>
              <a:ext uri="{FF2B5EF4-FFF2-40B4-BE49-F238E27FC236}">
                <a16:creationId xmlns:a16="http://schemas.microsoft.com/office/drawing/2014/main" id="{9DAD0780-6CFA-40BD-B29E-490DA028B7E5}"/>
              </a:ext>
            </a:extLst>
          </p:cNvPr>
          <p:cNvSpPr>
            <a:spLocks noGrp="1"/>
          </p:cNvSpPr>
          <p:nvPr>
            <p:ph idx="1"/>
          </p:nvPr>
        </p:nvSpPr>
        <p:spPr>
          <a:xfrm>
            <a:off x="838200" y="2506662"/>
            <a:ext cx="10515600" cy="4351338"/>
          </a:xfrm>
        </p:spPr>
        <p:txBody>
          <a:bodyPr/>
          <a:lstStyle/>
          <a:p>
            <a:pPr marL="0" indent="0" algn="just">
              <a:buNone/>
            </a:pPr>
            <a:r>
              <a:rPr lang="ru-RU" dirty="0"/>
              <a:t>включает комплекс информационных образовательных ресурсов, в том числе цифровые образовательные ресурсы, совокупность технологических средств ИКТ: компьютеры, иное ИКТ-оборудование, коммуникационные каналы, систему современных педагогических технологий, обеспечивающих обучение в современной информационно-образовательной среде.</a:t>
            </a:r>
          </a:p>
          <a:p>
            <a:pPr algn="just"/>
            <a:endParaRPr lang="ru-RU" dirty="0"/>
          </a:p>
        </p:txBody>
      </p:sp>
    </p:spTree>
    <p:extLst>
      <p:ext uri="{BB962C8B-B14F-4D97-AF65-F5344CB8AC3E}">
        <p14:creationId xmlns:p14="http://schemas.microsoft.com/office/powerpoint/2010/main" val="2829314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6356B03B-5C99-466B-A3CF-882C20A4B31C}"/>
              </a:ext>
            </a:extLst>
          </p:cNvPr>
          <p:cNvSpPr>
            <a:spLocks noGrp="1"/>
          </p:cNvSpPr>
          <p:nvPr>
            <p:ph type="title"/>
          </p:nvPr>
        </p:nvSpPr>
        <p:spPr>
          <a:xfrm>
            <a:off x="838200" y="605536"/>
            <a:ext cx="10515600" cy="631909"/>
          </a:xfrm>
        </p:spPr>
        <p:txBody>
          <a:bodyPr>
            <a:normAutofit fontScale="90000"/>
          </a:bodyPr>
          <a:lstStyle/>
          <a:p>
            <a:r>
              <a:rPr lang="ru-RU" b="1" dirty="0"/>
              <a:t>Информационно-образовательная среда организации должна обеспечивать:</a:t>
            </a:r>
          </a:p>
        </p:txBody>
      </p:sp>
      <p:sp>
        <p:nvSpPr>
          <p:cNvPr id="8" name="Объект 7">
            <a:extLst>
              <a:ext uri="{FF2B5EF4-FFF2-40B4-BE49-F238E27FC236}">
                <a16:creationId xmlns:a16="http://schemas.microsoft.com/office/drawing/2014/main" id="{9A9D308A-5A35-4EEC-9B07-032D1028DE16}"/>
              </a:ext>
            </a:extLst>
          </p:cNvPr>
          <p:cNvSpPr>
            <a:spLocks noGrp="1"/>
          </p:cNvSpPr>
          <p:nvPr>
            <p:ph idx="1"/>
          </p:nvPr>
        </p:nvSpPr>
        <p:spPr>
          <a:xfrm>
            <a:off x="570451" y="1476463"/>
            <a:ext cx="11132191" cy="5066950"/>
          </a:xfrm>
        </p:spPr>
        <p:txBody>
          <a:bodyPr>
            <a:normAutofit fontScale="77500" lnSpcReduction="20000"/>
          </a:bodyPr>
          <a:lstStyle/>
          <a:p>
            <a:pPr algn="just"/>
            <a:r>
              <a:rPr lang="ru-RU" dirty="0"/>
              <a:t>доступ к учебным планам, рабочим программам учебных предметов, учебных курсов (в том числе внеурочной деятельности), учебных модулей, учебным изданиям и образовательным ресурсам, указанным в рабочих программах учебных предметов, учебных курсов (в том числе внеурочной деятельности), учебных модулей, информации о ходе образовательного процесса, результатах промежуточной и государственной итоговой аттестации обучающихся;</a:t>
            </a:r>
          </a:p>
          <a:p>
            <a:pPr algn="just"/>
            <a:r>
              <a:rPr lang="ru-RU" b="1" dirty="0"/>
              <a:t>доступ к информации о расписании проведения учебных занятий, процедурах и критериях оценки результатов обучения</a:t>
            </a:r>
            <a:r>
              <a:rPr lang="ru-RU" dirty="0"/>
              <a:t>;</a:t>
            </a:r>
          </a:p>
          <a:p>
            <a:pPr algn="just"/>
            <a:r>
              <a:rPr lang="ru-RU" dirty="0"/>
              <a:t>возможность использования современных ИКТ в реализации программы основного общего образования, в том числе использование имеющихся средств обучения и воспитания в электронном виде, электронных образовательных и информационных ресурсов, средств определения уровня знаний и оценки компетенций, а также иных объектов, необходимых для организации образовательной деятельности с применением электронного обучения, дистанционных образовательных технологий, объективного оценивания знаний, умений, навыков и достижений обучающихся.</a:t>
            </a:r>
          </a:p>
          <a:p>
            <a:pPr marL="0" indent="0" algn="just">
              <a:buNone/>
            </a:pPr>
            <a:r>
              <a:rPr lang="ru-RU" dirty="0"/>
              <a:t>Доступ к информационным ресурсам информационно-образовательной среды Организации обеспечивается в том числе посредством сети Интернет.</a:t>
            </a:r>
          </a:p>
        </p:txBody>
      </p:sp>
    </p:spTree>
    <p:extLst>
      <p:ext uri="{BB962C8B-B14F-4D97-AF65-F5344CB8AC3E}">
        <p14:creationId xmlns:p14="http://schemas.microsoft.com/office/powerpoint/2010/main" val="1035365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Текст 7"/>
          <p:cNvSpPr>
            <a:spLocks noGrp="1"/>
          </p:cNvSpPr>
          <p:nvPr>
            <p:ph type="body" idx="1"/>
          </p:nvPr>
        </p:nvSpPr>
        <p:spPr>
          <a:xfrm>
            <a:off x="839788" y="548680"/>
            <a:ext cx="11047413" cy="823912"/>
          </a:xfrm>
        </p:spPr>
        <p:txBody>
          <a:bodyPr>
            <a:normAutofit/>
          </a:bodyPr>
          <a:lstStyle/>
          <a:p>
            <a:pPr lvl="0"/>
            <a:r>
              <a:rPr lang="ru-RU" dirty="0"/>
              <a:t>Сколько времени уделяется по обновленным ФГОС при работе с электронными ресурсами на уроке?</a:t>
            </a:r>
          </a:p>
        </p:txBody>
      </p:sp>
      <p:sp>
        <p:nvSpPr>
          <p:cNvPr id="9" name="Объект 8"/>
          <p:cNvSpPr>
            <a:spLocks noGrp="1"/>
          </p:cNvSpPr>
          <p:nvPr>
            <p:ph sz="half" idx="2"/>
          </p:nvPr>
        </p:nvSpPr>
        <p:spPr>
          <a:xfrm>
            <a:off x="335360" y="1556792"/>
            <a:ext cx="11449272" cy="5184576"/>
          </a:xfrm>
        </p:spPr>
        <p:txBody>
          <a:bodyPr>
            <a:noAutofit/>
          </a:bodyPr>
          <a:lstStyle/>
          <a:p>
            <a:pPr algn="just"/>
            <a:r>
              <a:rPr lang="ru-RU" sz="1500" dirty="0">
                <a:solidFill>
                  <a:schemeClr val="tx1"/>
                </a:solidFill>
              </a:rPr>
              <a:t>Организации учебного процесса касаются и правила, регламентирующие порядок использования электронных средств обучения, – таких, как интерактивные доски, сенсорные экраны, информационные панели и иные средства отображения информации, а также компьютеры, ноутбуки, планшеты, моноблоки. Эти устройства обязательно должны иметь документы об оценке (подтверждении) соответствия и использоваться без нарушений инструкции по эксплуатации и технического паспорта. Регламентирована минимальная диагональ монитора персонального компьютера и ноутбука – не менее 39,6 см, планшета – 26,6 см. Использование мониторов на основе электронно-лучевых трубок в образовательных организациях не допускается (</a:t>
            </a:r>
            <a:r>
              <a:rPr lang="ru-RU" sz="1500" u="sng" dirty="0">
                <a:solidFill>
                  <a:schemeClr val="tx1"/>
                </a:solidFill>
                <a:hlinkClick r:id="rId2"/>
              </a:rPr>
              <a:t>п. 2.4.5 СП 2.4.3648-20</a:t>
            </a:r>
            <a:r>
              <a:rPr lang="ru-RU" sz="1500" dirty="0">
                <a:solidFill>
                  <a:schemeClr val="tx1"/>
                </a:solidFill>
              </a:rPr>
              <a:t>).</a:t>
            </a:r>
          </a:p>
          <a:p>
            <a:pPr algn="just"/>
            <a:r>
              <a:rPr lang="ru-RU" sz="1500" dirty="0">
                <a:solidFill>
                  <a:schemeClr val="tx1"/>
                </a:solidFill>
              </a:rPr>
              <a:t>Ограничена общая продолжительность использования электронных средств обучения на уроке. </a:t>
            </a:r>
            <a:r>
              <a:rPr lang="ru-RU" sz="1500" b="1" dirty="0">
                <a:solidFill>
                  <a:schemeClr val="tx1"/>
                </a:solidFill>
              </a:rPr>
              <a:t>Например, использование интерактивной доски детьми до 10 лет не должно превышать 20 минут, старше 10 лет – 30 минут, компьютера – для учеников 1-2-х классов – 20 минут, 3-4-х классов – 25 минут, 5-9-х классов – 30 минут, 10-11-х классов – 35 минут</a:t>
            </a:r>
            <a:r>
              <a:rPr lang="ru-RU" sz="1500" dirty="0">
                <a:solidFill>
                  <a:schemeClr val="tx1"/>
                </a:solidFill>
              </a:rPr>
              <a:t>. Важная оговорка имеется в части применения ноутбуков обучающимися начальных классов – это возможно только при наличии дополнительной клавиатуры (</a:t>
            </a:r>
            <a:r>
              <a:rPr lang="ru-RU" sz="1500" u="sng" dirty="0">
                <a:solidFill>
                  <a:schemeClr val="tx1"/>
                </a:solidFill>
                <a:hlinkClick r:id="rId3"/>
              </a:rPr>
              <a:t>п. 3.5.4 СП 2.4.3648-20</a:t>
            </a:r>
            <a:r>
              <a:rPr lang="ru-RU" sz="1500" dirty="0">
                <a:solidFill>
                  <a:schemeClr val="tx1"/>
                </a:solidFill>
              </a:rPr>
              <a:t>). Если же с помощью электронного средства детям демонстрируются фильмы, программы или иная информация, требующая ее фиксации в тетрадях, то непрерывно использовать экран учащимся начальных классов можно только 10 минут, 5-9-х классов – 15 минут. Наушники допускается применять непрерывно не более часа для всех возрастных групп, но при условии, что уровень громкости не превышает 60% от максимальной (</a:t>
            </a:r>
            <a:r>
              <a:rPr lang="ru-RU" sz="1500" u="sng" dirty="0">
                <a:solidFill>
                  <a:schemeClr val="tx1"/>
                </a:solidFill>
                <a:hlinkClick r:id="rId4"/>
              </a:rPr>
              <a:t>п. 3.5.10 СП 2.4.3648-20</a:t>
            </a:r>
            <a:r>
              <a:rPr lang="ru-RU" sz="1500" dirty="0">
                <a:solidFill>
                  <a:schemeClr val="tx1"/>
                </a:solidFill>
              </a:rPr>
              <a:t>).</a:t>
            </a:r>
          </a:p>
          <a:p>
            <a:pPr algn="just"/>
            <a:r>
              <a:rPr lang="ru-RU" sz="1500" dirty="0">
                <a:solidFill>
                  <a:schemeClr val="tx1"/>
                </a:solidFill>
              </a:rPr>
              <a:t>В числе установленных запретов – одновременное использование детьми на занятиях более двух различных электронных средств (например, интерактивной доски и персонального компьютера, интерактивной доски и планшета, причем если используются 2 средства, то суммарное время работы с ними </a:t>
            </a:r>
            <a:r>
              <a:rPr lang="ru-RU" sz="1500" u="sng" dirty="0">
                <a:solidFill>
                  <a:schemeClr val="tx1"/>
                </a:solidFill>
                <a:hlinkClick r:id="rId5"/>
              </a:rPr>
              <a:t>не должно</a:t>
            </a:r>
            <a:r>
              <a:rPr lang="ru-RU" sz="1500" dirty="0">
                <a:solidFill>
                  <a:schemeClr val="tx1"/>
                </a:solidFill>
              </a:rPr>
              <a:t> превышать максимума по одному из них), использование для образовательных целей мобильных средств связи и размещение базовых станций подвижной сотовой связи на собственной территории образовательных организаций. А в числе нормируемых параметров – зрительная дистанция до экрана не менее 50 см, а для планшетов – размещение на столе под углом наклона 30° (</a:t>
            </a:r>
            <a:r>
              <a:rPr lang="ru-RU" sz="1500" u="sng" dirty="0">
                <a:solidFill>
                  <a:schemeClr val="tx1"/>
                </a:solidFill>
                <a:hlinkClick r:id="rId6"/>
              </a:rPr>
              <a:t>п. 3.5.7 СП 2.4.3648-20</a:t>
            </a:r>
            <a:r>
              <a:rPr lang="ru-RU" sz="1500" dirty="0">
                <a:solidFill>
                  <a:schemeClr val="tx1"/>
                </a:solidFill>
              </a:rPr>
              <a:t>). Более подробно продолжительность использования электронных средств обучения расписана в отдельной </a:t>
            </a:r>
            <a:r>
              <a:rPr lang="ru-RU" sz="1500" u="sng" dirty="0">
                <a:solidFill>
                  <a:schemeClr val="tx1"/>
                </a:solidFill>
                <a:hlinkClick r:id="rId7"/>
              </a:rPr>
              <a:t>таблице</a:t>
            </a:r>
            <a:r>
              <a:rPr lang="ru-RU" sz="1500" dirty="0">
                <a:solidFill>
                  <a:schemeClr val="tx1"/>
                </a:solidFill>
              </a:rPr>
              <a:t> в </a:t>
            </a:r>
            <a:r>
              <a:rPr lang="ru-RU" sz="1500" u="sng" dirty="0">
                <a:solidFill>
                  <a:schemeClr val="tx1"/>
                </a:solidFill>
                <a:hlinkClick r:id="rId8"/>
              </a:rPr>
              <a:t>СанПиН 1.2.3685-21</a:t>
            </a:r>
            <a:r>
              <a:rPr lang="ru-RU" sz="1500" dirty="0">
                <a:solidFill>
                  <a:schemeClr val="tx1"/>
                </a:solidFill>
              </a:rPr>
              <a:t> – с указанием не только предельного времени использования на уроке, но и суммарно за день в школе и дома, в том числе в рамках досуговой деятельности.</a:t>
            </a:r>
          </a:p>
        </p:txBody>
      </p:sp>
    </p:spTree>
    <p:extLst>
      <p:ext uri="{BB962C8B-B14F-4D97-AF65-F5344CB8AC3E}">
        <p14:creationId xmlns:p14="http://schemas.microsoft.com/office/powerpoint/2010/main" val="1057242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344" y="98160"/>
            <a:ext cx="5554552" cy="369088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592" y="3951528"/>
            <a:ext cx="9531350" cy="2622550"/>
          </a:xfrm>
          <a:prstGeom prst="rect">
            <a:avLst/>
          </a:prstGeom>
        </p:spPr>
      </p:pic>
      <p:sp>
        <p:nvSpPr>
          <p:cNvPr id="4" name="Прямоугольник 3">
            <a:extLst>
              <a:ext uri="{FF2B5EF4-FFF2-40B4-BE49-F238E27FC236}">
                <a16:creationId xmlns:a16="http://schemas.microsoft.com/office/drawing/2014/main" id="{996BF2CF-A559-4E8D-AF1E-14981E822CCB}"/>
              </a:ext>
            </a:extLst>
          </p:cNvPr>
          <p:cNvSpPr/>
          <p:nvPr/>
        </p:nvSpPr>
        <p:spPr>
          <a:xfrm>
            <a:off x="5847220" y="105245"/>
            <a:ext cx="6096000" cy="923330"/>
          </a:xfrm>
          <a:prstGeom prst="rect">
            <a:avLst/>
          </a:prstGeom>
          <a:solidFill>
            <a:schemeClr val="accent4">
              <a:lumMod val="20000"/>
              <a:lumOff val="80000"/>
            </a:schemeClr>
          </a:solidFill>
        </p:spPr>
        <p:txBody>
          <a:bodyPr>
            <a:spAutoFit/>
          </a:bodyPr>
          <a:lstStyle/>
          <a:p>
            <a:r>
              <a:rPr lang="ru-RU" dirty="0">
                <a:hlinkClick r:id="rId4"/>
              </a:rPr>
              <a:t>Интерактивные методические материалы для методической поддержки образовательных организаций (edsoo.ru)</a:t>
            </a:r>
            <a:endParaRPr lang="ru-RU" dirty="0"/>
          </a:p>
        </p:txBody>
      </p:sp>
    </p:spTree>
    <p:extLst>
      <p:ext uri="{BB962C8B-B14F-4D97-AF65-F5344CB8AC3E}">
        <p14:creationId xmlns:p14="http://schemas.microsoft.com/office/powerpoint/2010/main" val="772158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1424" y="538240"/>
            <a:ext cx="10515600" cy="631909"/>
          </a:xfrm>
        </p:spPr>
        <p:txBody>
          <a:bodyPr/>
          <a:lstStyle/>
          <a:p>
            <a:pPr algn="ctr"/>
            <a:r>
              <a:rPr lang="ru-RU" b="1" dirty="0">
                <a:latin typeface="+mn-lt"/>
              </a:rPr>
              <a:t>График введения обновлённых ФГОС</a:t>
            </a:r>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 name="Rectangle 3"/>
          <p:cNvSpPr>
            <a:spLocks noChangeArrowheads="1"/>
          </p:cNvSpPr>
          <p:nvPr/>
        </p:nvSpPr>
        <p:spPr bwMode="auto">
          <a:xfrm>
            <a:off x="0" y="297815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514" y="1412776"/>
            <a:ext cx="11399420" cy="4176464"/>
          </a:xfrm>
          <a:prstGeom prst="rect">
            <a:avLst/>
          </a:prstGeom>
        </p:spPr>
      </p:pic>
    </p:spTree>
    <p:extLst>
      <p:ext uri="{BB962C8B-B14F-4D97-AF65-F5344CB8AC3E}">
        <p14:creationId xmlns:p14="http://schemas.microsoft.com/office/powerpoint/2010/main" val="827818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l="6221" t="9832" r="6676" b="6599"/>
          <a:stretch/>
        </p:blipFill>
        <p:spPr>
          <a:xfrm>
            <a:off x="407368" y="332656"/>
            <a:ext cx="11474687" cy="6192688"/>
          </a:xfrm>
          <a:prstGeom prst="rect">
            <a:avLst/>
          </a:prstGeom>
        </p:spPr>
      </p:pic>
    </p:spTree>
    <p:extLst>
      <p:ext uri="{BB962C8B-B14F-4D97-AF65-F5344CB8AC3E}">
        <p14:creationId xmlns:p14="http://schemas.microsoft.com/office/powerpoint/2010/main" val="328923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352" y="255880"/>
            <a:ext cx="10991850" cy="6115050"/>
          </a:xfrm>
          <a:prstGeom prst="rect">
            <a:avLst/>
          </a:prstGeom>
        </p:spPr>
      </p:pic>
      <p:sp>
        <p:nvSpPr>
          <p:cNvPr id="2" name="Прямоугольник 1"/>
          <p:cNvSpPr/>
          <p:nvPr/>
        </p:nvSpPr>
        <p:spPr>
          <a:xfrm>
            <a:off x="7176120" y="5517232"/>
            <a:ext cx="3751348" cy="369332"/>
          </a:xfrm>
          <a:prstGeom prst="rect">
            <a:avLst/>
          </a:prstGeom>
        </p:spPr>
        <p:txBody>
          <a:bodyPr wrap="none">
            <a:spAutoFit/>
          </a:bodyPr>
          <a:lstStyle/>
          <a:p>
            <a:r>
              <a:rPr lang="ru-RU" dirty="0">
                <a:hlinkClick r:id="rId3"/>
              </a:rPr>
              <a:t>Внеурочная деятельность (</a:t>
            </a:r>
            <a:r>
              <a:rPr lang="en-US" dirty="0">
                <a:hlinkClick r:id="rId3"/>
              </a:rPr>
              <a:t>edsoo.ru)</a:t>
            </a:r>
            <a:endParaRPr lang="ru-RU" dirty="0"/>
          </a:p>
        </p:txBody>
      </p:sp>
    </p:spTree>
    <p:extLst>
      <p:ext uri="{BB962C8B-B14F-4D97-AF65-F5344CB8AC3E}">
        <p14:creationId xmlns:p14="http://schemas.microsoft.com/office/powerpoint/2010/main" val="2238482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3472" y="866329"/>
            <a:ext cx="9433048" cy="5494469"/>
          </a:xfrm>
        </p:spPr>
      </p:pic>
      <p:sp>
        <p:nvSpPr>
          <p:cNvPr id="5" name="Прямоугольник 4"/>
          <p:cNvSpPr/>
          <p:nvPr/>
        </p:nvSpPr>
        <p:spPr>
          <a:xfrm>
            <a:off x="2207568" y="404664"/>
            <a:ext cx="8496944" cy="461665"/>
          </a:xfrm>
          <a:prstGeom prst="rect">
            <a:avLst/>
          </a:prstGeom>
        </p:spPr>
        <p:txBody>
          <a:bodyPr wrap="square">
            <a:spAutoFit/>
          </a:bodyPr>
          <a:lstStyle/>
          <a:p>
            <a:r>
              <a:rPr lang="ru-RU" sz="2400" b="1" dirty="0"/>
              <a:t>Рекомендуемые направления внеурочной деятельности</a:t>
            </a:r>
          </a:p>
        </p:txBody>
      </p:sp>
    </p:spTree>
    <p:extLst>
      <p:ext uri="{BB962C8B-B14F-4D97-AF65-F5344CB8AC3E}">
        <p14:creationId xmlns:p14="http://schemas.microsoft.com/office/powerpoint/2010/main" val="678049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384" y="332655"/>
            <a:ext cx="11017224" cy="6235415"/>
          </a:xfrm>
          <a:prstGeom prst="rect">
            <a:avLst/>
          </a:prstGeom>
        </p:spPr>
      </p:pic>
    </p:spTree>
    <p:extLst>
      <p:ext uri="{BB962C8B-B14F-4D97-AF65-F5344CB8AC3E}">
        <p14:creationId xmlns:p14="http://schemas.microsoft.com/office/powerpoint/2010/main" val="2056068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360" y="188640"/>
            <a:ext cx="11449272" cy="6483510"/>
          </a:xfrm>
          <a:prstGeom prst="rect">
            <a:avLst/>
          </a:prstGeom>
        </p:spPr>
      </p:pic>
    </p:spTree>
    <p:extLst>
      <p:ext uri="{BB962C8B-B14F-4D97-AF65-F5344CB8AC3E}">
        <p14:creationId xmlns:p14="http://schemas.microsoft.com/office/powerpoint/2010/main" val="1347641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68" y="260648"/>
            <a:ext cx="11336676" cy="6192688"/>
          </a:xfrm>
          <a:prstGeom prst="rect">
            <a:avLst/>
          </a:prstGeom>
        </p:spPr>
      </p:pic>
    </p:spTree>
    <p:extLst>
      <p:ext uri="{BB962C8B-B14F-4D97-AF65-F5344CB8AC3E}">
        <p14:creationId xmlns:p14="http://schemas.microsoft.com/office/powerpoint/2010/main" val="2308413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Заголовок 4"/>
          <p:cNvSpPr>
            <a:spLocks noGrp="1"/>
          </p:cNvSpPr>
          <p:nvPr>
            <p:ph type="ctrTitle"/>
          </p:nvPr>
        </p:nvSpPr>
        <p:spPr bwMode="auto">
          <a:xfrm>
            <a:off x="1524000" y="2708920"/>
            <a:ext cx="9144000" cy="1224136"/>
          </a:xfrm>
        </p:spPr>
        <p:txBody>
          <a:bodyPr>
            <a:normAutofit/>
          </a:bodyPr>
          <a:lstStyle/>
          <a:p>
            <a:pPr>
              <a:defRPr/>
            </a:pPr>
            <a:r>
              <a:rPr lang="ru-RU" dirty="0"/>
              <a:t>Что нужно знать родителям об обновленных ФГОС НОО и ООО </a:t>
            </a:r>
            <a:endParaRPr sz="3200" dirty="0"/>
          </a:p>
        </p:txBody>
      </p:sp>
      <p:sp>
        <p:nvSpPr>
          <p:cNvPr id="5" name="Подзаголовок 5"/>
          <p:cNvSpPr>
            <a:spLocks noGrp="1"/>
          </p:cNvSpPr>
          <p:nvPr>
            <p:ph type="subTitle" idx="1"/>
          </p:nvPr>
        </p:nvSpPr>
        <p:spPr bwMode="auto">
          <a:xfrm>
            <a:off x="1524000" y="4854154"/>
            <a:ext cx="9144000" cy="905749"/>
          </a:xfrm>
        </p:spPr>
        <p:txBody>
          <a:bodyPr>
            <a:normAutofit fontScale="70000" lnSpcReduction="20000"/>
          </a:bodyPr>
          <a:lstStyle/>
          <a:p>
            <a:pPr>
              <a:defRPr/>
            </a:pPr>
            <a:endParaRPr lang="ru-RU" dirty="0"/>
          </a:p>
          <a:p>
            <a:pPr>
              <a:defRPr/>
            </a:pPr>
            <a:r>
              <a:rPr lang="ru-RU" dirty="0"/>
              <a:t>07.06.2022 г.</a:t>
            </a:r>
            <a:endParaRPr dirty="0"/>
          </a:p>
          <a:p>
            <a:pPr>
              <a:defRPr/>
            </a:pPr>
            <a:r>
              <a:rPr lang="ru-RU" dirty="0"/>
              <a:t> г. Иркутск</a:t>
            </a:r>
            <a:endParaRPr dirty="0"/>
          </a:p>
          <a:p>
            <a:pPr>
              <a:defRPr/>
            </a:pPr>
            <a:endParaRPr lang="ru-RU" dirty="0"/>
          </a:p>
        </p:txBody>
      </p:sp>
      <p:sp>
        <p:nvSpPr>
          <p:cNvPr id="2" name="Прямоугольник 1">
            <a:extLst>
              <a:ext uri="{FF2B5EF4-FFF2-40B4-BE49-F238E27FC236}">
                <a16:creationId xmlns:a16="http://schemas.microsoft.com/office/drawing/2014/main" id="{F75E238E-4C9E-467A-9050-A4DC9F386AB3}"/>
              </a:ext>
            </a:extLst>
          </p:cNvPr>
          <p:cNvSpPr/>
          <p:nvPr/>
        </p:nvSpPr>
        <p:spPr>
          <a:xfrm>
            <a:off x="7752184" y="4365104"/>
            <a:ext cx="3462807" cy="646331"/>
          </a:xfrm>
          <a:prstGeom prst="rect">
            <a:avLst/>
          </a:prstGeom>
        </p:spPr>
        <p:txBody>
          <a:bodyPr wrap="none">
            <a:spAutoFit/>
          </a:bodyPr>
          <a:lstStyle/>
          <a:p>
            <a:r>
              <a:rPr lang="ru-RU" dirty="0">
                <a:solidFill>
                  <a:schemeClr val="bg1"/>
                </a:solidFill>
              </a:rPr>
              <a:t>Валюшина Н. М., канд. </a:t>
            </a:r>
            <a:r>
              <a:rPr lang="ru-RU" dirty="0" err="1">
                <a:solidFill>
                  <a:schemeClr val="bg1"/>
                </a:solidFill>
              </a:rPr>
              <a:t>пед</a:t>
            </a:r>
            <a:r>
              <a:rPr lang="ru-RU" dirty="0">
                <a:solidFill>
                  <a:schemeClr val="bg1"/>
                </a:solidFill>
              </a:rPr>
              <a:t>. наук,</a:t>
            </a:r>
          </a:p>
          <a:p>
            <a:r>
              <a:rPr lang="ru-RU" dirty="0">
                <a:solidFill>
                  <a:schemeClr val="bg1"/>
                </a:solidFill>
              </a:rPr>
              <a:t>заведующий кафедрой СГД</a:t>
            </a:r>
          </a:p>
        </p:txBody>
      </p:sp>
    </p:spTree>
    <p:extLst>
      <p:ext uri="{BB962C8B-B14F-4D97-AF65-F5344CB8AC3E}">
        <p14:creationId xmlns:p14="http://schemas.microsoft.com/office/powerpoint/2010/main" val="92811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548680"/>
            <a:ext cx="10515600" cy="631909"/>
          </a:xfrm>
        </p:spPr>
        <p:txBody>
          <a:bodyPr/>
          <a:lstStyle/>
          <a:p>
            <a:pPr algn="ctr"/>
            <a:r>
              <a:rPr lang="ru-RU" b="1" dirty="0">
                <a:solidFill>
                  <a:schemeClr val="accent2">
                    <a:lumMod val="50000"/>
                  </a:schemeClr>
                </a:solidFill>
                <a:latin typeface="+mn-lt"/>
              </a:rPr>
              <a:t>Обновленные ФГОС НОО и ООО </a:t>
            </a:r>
            <a:endParaRPr lang="ru-RU" b="1" dirty="0">
              <a:latin typeface="+mn-lt"/>
            </a:endParaRPr>
          </a:p>
        </p:txBody>
      </p:sp>
      <p:sp>
        <p:nvSpPr>
          <p:cNvPr id="3" name="Объект 2"/>
          <p:cNvSpPr>
            <a:spLocks noGrp="1"/>
          </p:cNvSpPr>
          <p:nvPr>
            <p:ph idx="1"/>
          </p:nvPr>
        </p:nvSpPr>
        <p:spPr>
          <a:xfrm>
            <a:off x="407368" y="1220636"/>
            <a:ext cx="11377264" cy="5256584"/>
          </a:xfrm>
        </p:spPr>
        <p:txBody>
          <a:bodyPr>
            <a:normAutofit lnSpcReduction="10000"/>
          </a:bodyPr>
          <a:lstStyle/>
          <a:p>
            <a:pPr algn="just"/>
            <a:r>
              <a:rPr lang="ru-RU" dirty="0"/>
              <a:t>Обновленные ФГОС  не имеют принципиальных отличий от действующих в настоящее время.</a:t>
            </a:r>
          </a:p>
          <a:p>
            <a:pPr algn="just"/>
            <a:r>
              <a:rPr lang="ru-RU" dirty="0"/>
              <a:t>Основой организации образовательной деятельности в соответствии с обновленным ФГОС остаётся системно-</a:t>
            </a:r>
            <a:r>
              <a:rPr lang="ru-RU" dirty="0" err="1"/>
              <a:t>деятельностный</a:t>
            </a:r>
            <a:r>
              <a:rPr lang="ru-RU" dirty="0"/>
              <a:t> подход, ориентирующий учителей на создание условий, инициирующих активную деятельность школьников на уроках и во внеурочной деятельности.</a:t>
            </a:r>
          </a:p>
          <a:p>
            <a:pPr algn="just"/>
            <a:r>
              <a:rPr lang="ru-RU" dirty="0"/>
              <a:t>В обновленном ФГОС ООО сохраняется структура основной образовательной программы (ООП) и механизмы обеспечения ее вариативности, к числу которых относятся: наличие двух частей образовательной программы (обязательная часть и часть, формируемой участниками образовательных отношений), возможность разработки и реализации индивидуальных учебных планов.</a:t>
            </a:r>
          </a:p>
        </p:txBody>
      </p:sp>
      <p:sp>
        <p:nvSpPr>
          <p:cNvPr id="4" name="TextBox 3"/>
          <p:cNvSpPr txBox="1"/>
          <p:nvPr/>
        </p:nvSpPr>
        <p:spPr bwMode="auto">
          <a:xfrm>
            <a:off x="7176120" y="3429000"/>
            <a:ext cx="5184576" cy="584775"/>
          </a:xfrm>
          <a:prstGeom prst="rect">
            <a:avLst/>
          </a:prstGeom>
          <a:noFill/>
        </p:spPr>
        <p:txBody>
          <a:bodyPr wrap="square" rtlCol="0">
            <a:spAutoFit/>
          </a:bodyPr>
          <a:lstStyle/>
          <a:p>
            <a:r>
              <a:rPr lang="ru-RU" sz="3200" b="1" dirty="0">
                <a:solidFill>
                  <a:schemeClr val="accent1">
                    <a:lumMod val="75000"/>
                  </a:schemeClr>
                </a:solidFill>
              </a:rPr>
              <a:t>Необходимы примеры!</a:t>
            </a:r>
          </a:p>
        </p:txBody>
      </p:sp>
    </p:spTree>
    <p:extLst>
      <p:ext uri="{BB962C8B-B14F-4D97-AF65-F5344CB8AC3E}">
        <p14:creationId xmlns:p14="http://schemas.microsoft.com/office/powerpoint/2010/main" val="2733096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548680"/>
            <a:ext cx="10515600" cy="631909"/>
          </a:xfrm>
        </p:spPr>
        <p:txBody>
          <a:bodyPr/>
          <a:lstStyle/>
          <a:p>
            <a:pPr algn="ctr"/>
            <a:r>
              <a:rPr lang="ru-RU" b="1" dirty="0">
                <a:solidFill>
                  <a:schemeClr val="accent2">
                    <a:lumMod val="50000"/>
                  </a:schemeClr>
                </a:solidFill>
                <a:latin typeface="+mn-lt"/>
              </a:rPr>
              <a:t>Обновленные ФГОС НОО и ООО </a:t>
            </a:r>
            <a:endParaRPr lang="ru-RU" b="1" dirty="0">
              <a:latin typeface="+mn-lt"/>
            </a:endParaRPr>
          </a:p>
        </p:txBody>
      </p:sp>
      <p:sp>
        <p:nvSpPr>
          <p:cNvPr id="3" name="Объект 2"/>
          <p:cNvSpPr>
            <a:spLocks noGrp="1"/>
          </p:cNvSpPr>
          <p:nvPr>
            <p:ph idx="1"/>
          </p:nvPr>
        </p:nvSpPr>
        <p:spPr>
          <a:xfrm>
            <a:off x="767408" y="1268760"/>
            <a:ext cx="11017224" cy="5256584"/>
          </a:xfrm>
        </p:spPr>
        <p:txBody>
          <a:bodyPr>
            <a:normAutofit/>
          </a:bodyPr>
          <a:lstStyle/>
          <a:p>
            <a:pPr algn="just"/>
            <a:r>
              <a:rPr lang="ru-RU" dirty="0"/>
              <a:t>Родители по-прежнему смогут принимать участие в формировании вариативной части основных образовательных программ начального общего и  основного общего образования школы, т.е. выбирать с учетом мнения ребенка факультативные и элективные учебные курсы, предлагаемые школой, а также учебные модули, обеспечивающие различные образовательные потребности и интересы обучающихся, в том числе этнокультурные.</a:t>
            </a:r>
          </a:p>
          <a:p>
            <a:pPr algn="just"/>
            <a:endParaRPr lang="ru-RU" dirty="0"/>
          </a:p>
          <a:p>
            <a:pPr algn="just"/>
            <a:r>
              <a:rPr lang="ru-RU" dirty="0"/>
              <a:t>В обновленном ФГОС остается неизменным положение, обусловливающее использование проектной деятельности для достижения комплексных образовательных результатов.</a:t>
            </a:r>
          </a:p>
        </p:txBody>
      </p:sp>
    </p:spTree>
    <p:extLst>
      <p:ext uri="{BB962C8B-B14F-4D97-AF65-F5344CB8AC3E}">
        <p14:creationId xmlns:p14="http://schemas.microsoft.com/office/powerpoint/2010/main" val="3504724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416" y="557458"/>
            <a:ext cx="10515600" cy="631909"/>
          </a:xfrm>
          <a:noFill/>
        </p:spPr>
        <p:txBody>
          <a:bodyPr>
            <a:normAutofit fontScale="90000"/>
          </a:bodyPr>
          <a:lstStyle/>
          <a:p>
            <a:pPr algn="ctr"/>
            <a:r>
              <a:rPr lang="ru-RU" b="1" dirty="0">
                <a:solidFill>
                  <a:schemeClr val="accent2">
                    <a:lumMod val="50000"/>
                  </a:schemeClr>
                </a:solidFill>
                <a:latin typeface="+mn-lt"/>
              </a:rPr>
              <a:t>Основные изменения обновленных ФГОС НОО и ООО </a:t>
            </a:r>
          </a:p>
        </p:txBody>
      </p:sp>
      <p:sp>
        <p:nvSpPr>
          <p:cNvPr id="3" name="Объект 2"/>
          <p:cNvSpPr>
            <a:spLocks noGrp="1"/>
          </p:cNvSpPr>
          <p:nvPr>
            <p:ph idx="1"/>
          </p:nvPr>
        </p:nvSpPr>
        <p:spPr>
          <a:xfrm>
            <a:off x="263352" y="1196752"/>
            <a:ext cx="11566698" cy="5230823"/>
          </a:xfrm>
        </p:spPr>
        <p:txBody>
          <a:bodyPr>
            <a:noAutofit/>
          </a:bodyPr>
          <a:lstStyle/>
          <a:p>
            <a:pPr algn="just"/>
            <a:r>
              <a:rPr lang="ru-RU" sz="2400" dirty="0"/>
              <a:t>В обновлённых ФГОС сформулированы максимально конкретные требования к предметам всей школьной программы соответствующего уровня, позволяющие ответить на вопросы: что конкретно школьник будет знать, чем овладеет и что освоит.</a:t>
            </a:r>
          </a:p>
          <a:p>
            <a:pPr algn="just"/>
            <a:r>
              <a:rPr lang="ru-RU" sz="2400" dirty="0"/>
              <a:t>Основные изменения обновленных ФГОС НОО и ООО связаны с детализацией требований к результатам и условиям реализации ООП соответствующего уровня. Формулировки детализированных требований к личностным, </a:t>
            </a:r>
            <a:r>
              <a:rPr lang="ru-RU" sz="2400" dirty="0" err="1"/>
              <a:t>метапредметным</a:t>
            </a:r>
            <a:r>
              <a:rPr lang="ru-RU" sz="2400" dirty="0"/>
              <a:t> и предметным образовательным результатам учитывают стратегические задачи обновления содержания общего образования, конкретизированы по годам обучения и направлениям формирования функциональной грамотности обучающихся.</a:t>
            </a:r>
          </a:p>
          <a:p>
            <a:pPr algn="just"/>
            <a:r>
              <a:rPr lang="ru-RU" sz="2400" dirty="0"/>
              <a:t>Детализация и конкретизация образовательных результатов определяет минимальное содержание рабочих программ по учебным предметам и </a:t>
            </a:r>
            <a:r>
              <a:rPr lang="ru-RU" sz="2400" b="1" dirty="0"/>
              <a:t>дает четкие ориентиры для оценки качества образования </a:t>
            </a:r>
            <a:r>
              <a:rPr lang="ru-RU" sz="2400" dirty="0"/>
              <a:t>учителем, образовательной организацией и т.д.</a:t>
            </a:r>
          </a:p>
        </p:txBody>
      </p:sp>
      <p:sp>
        <p:nvSpPr>
          <p:cNvPr id="4" name="TextBox 3"/>
          <p:cNvSpPr txBox="1"/>
          <p:nvPr/>
        </p:nvSpPr>
        <p:spPr bwMode="auto">
          <a:xfrm>
            <a:off x="7392144" y="2132856"/>
            <a:ext cx="5184576" cy="584775"/>
          </a:xfrm>
          <a:prstGeom prst="rect">
            <a:avLst/>
          </a:prstGeom>
          <a:noFill/>
        </p:spPr>
        <p:txBody>
          <a:bodyPr wrap="square" rtlCol="0">
            <a:spAutoFit/>
          </a:bodyPr>
          <a:lstStyle/>
          <a:p>
            <a:r>
              <a:rPr lang="ru-RU" sz="3200" b="1" dirty="0">
                <a:solidFill>
                  <a:schemeClr val="accent1">
                    <a:lumMod val="75000"/>
                  </a:schemeClr>
                </a:solidFill>
              </a:rPr>
              <a:t>Необходимы примеры!</a:t>
            </a:r>
          </a:p>
        </p:txBody>
      </p:sp>
    </p:spTree>
    <p:extLst>
      <p:ext uri="{BB962C8B-B14F-4D97-AF65-F5344CB8AC3E}">
        <p14:creationId xmlns:p14="http://schemas.microsoft.com/office/powerpoint/2010/main" val="146520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1559" y="620688"/>
            <a:ext cx="10515600" cy="631909"/>
          </a:xfrm>
        </p:spPr>
        <p:txBody>
          <a:bodyPr>
            <a:normAutofit fontScale="90000"/>
          </a:bodyPr>
          <a:lstStyle/>
          <a:p>
            <a:pPr algn="ctr"/>
            <a:r>
              <a:rPr lang="ru-RU" b="1" dirty="0">
                <a:solidFill>
                  <a:schemeClr val="accent2">
                    <a:lumMod val="50000"/>
                  </a:schemeClr>
                </a:solidFill>
                <a:latin typeface="+mn-lt"/>
              </a:rPr>
              <a:t>Основные изменения обновленных ФГОС НОО и ООО </a:t>
            </a:r>
            <a:endParaRPr lang="ru-RU" dirty="0">
              <a:latin typeface="+mn-lt"/>
            </a:endParaRPr>
          </a:p>
        </p:txBody>
      </p:sp>
      <p:sp>
        <p:nvSpPr>
          <p:cNvPr id="3" name="Объект 2"/>
          <p:cNvSpPr>
            <a:spLocks noGrp="1"/>
          </p:cNvSpPr>
          <p:nvPr>
            <p:ph idx="1"/>
          </p:nvPr>
        </p:nvSpPr>
        <p:spPr/>
        <p:txBody>
          <a:bodyPr/>
          <a:lstStyle/>
          <a:p>
            <a:pPr algn="just"/>
            <a:r>
              <a:rPr lang="ru-RU" dirty="0"/>
              <a:t>Остались без изменений обязательные для изучения предметные области учебных планов начального общего и основного общего образования </a:t>
            </a:r>
          </a:p>
          <a:p>
            <a:pPr algn="just"/>
            <a:endParaRPr lang="ru-RU" i="1" dirty="0"/>
          </a:p>
          <a:p>
            <a:pPr algn="just"/>
            <a:r>
              <a:rPr lang="ru-RU" dirty="0"/>
              <a:t>Количество учебных предметов, </a:t>
            </a:r>
            <a:r>
              <a:rPr lang="ru-RU" dirty="0" err="1"/>
              <a:t>изучающихся</a:t>
            </a:r>
            <a:r>
              <a:rPr lang="ru-RU" dirty="0"/>
              <a:t> на углубленном уровне</a:t>
            </a:r>
            <a:endParaRPr lang="ru-RU" i="1" dirty="0"/>
          </a:p>
          <a:p>
            <a:pPr marL="0" indent="0">
              <a:buNone/>
            </a:pPr>
            <a:r>
              <a:rPr lang="ru-RU" i="1" dirty="0"/>
              <a:t>(математика, информатика, физика, химия, биология – углубленный уровень)</a:t>
            </a:r>
          </a:p>
          <a:p>
            <a:pPr marL="0" indent="0">
              <a:buNone/>
            </a:pPr>
            <a:endParaRPr lang="ru-RU" dirty="0"/>
          </a:p>
        </p:txBody>
      </p:sp>
    </p:spTree>
    <p:extLst>
      <p:ext uri="{BB962C8B-B14F-4D97-AF65-F5344CB8AC3E}">
        <p14:creationId xmlns:p14="http://schemas.microsoft.com/office/powerpoint/2010/main" val="1063932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81037"/>
            <a:ext cx="10515600" cy="631909"/>
          </a:xfrm>
          <a:noFill/>
        </p:spPr>
        <p:txBody>
          <a:bodyPr>
            <a:normAutofit/>
          </a:bodyPr>
          <a:lstStyle/>
          <a:p>
            <a:pPr algn="ctr"/>
            <a:r>
              <a:rPr lang="ru-RU" b="1" dirty="0">
                <a:solidFill>
                  <a:schemeClr val="accent2">
                    <a:lumMod val="50000"/>
                  </a:schemeClr>
                </a:solidFill>
                <a:latin typeface="+mn-lt"/>
              </a:rPr>
              <a:t>Обновленный ФГОС ООО </a:t>
            </a:r>
          </a:p>
        </p:txBody>
      </p:sp>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t="31046"/>
          <a:stretch/>
        </p:blipFill>
        <p:spPr>
          <a:xfrm>
            <a:off x="579944" y="2470937"/>
            <a:ext cx="3501036" cy="3580358"/>
          </a:xfrm>
          <a:prstGeom prst="rect">
            <a:avLst/>
          </a:prstGeom>
        </p:spPr>
      </p:pic>
      <p:sp>
        <p:nvSpPr>
          <p:cNvPr id="8" name="TextBox 7"/>
          <p:cNvSpPr txBox="1"/>
          <p:nvPr/>
        </p:nvSpPr>
        <p:spPr>
          <a:xfrm>
            <a:off x="4439816" y="2780928"/>
            <a:ext cx="7385509" cy="2246769"/>
          </a:xfrm>
          <a:prstGeom prst="rect">
            <a:avLst/>
          </a:prstGeom>
          <a:noFill/>
        </p:spPr>
        <p:txBody>
          <a:bodyPr wrap="square" rtlCol="0">
            <a:spAutoFit/>
          </a:bodyPr>
          <a:lstStyle/>
          <a:p>
            <a:pPr algn="just"/>
            <a:r>
              <a:rPr lang="ru-RU" sz="2000" dirty="0"/>
              <a:t>Содержание учебного модуля, его воспитательный потенциал призваны реализовать условия для формирования у подрастающего поколения целостной картины российской истории, осмысления роли современной России в мире, важности вклада каждого народа в общую историю Отечества, позволит создать основу для овладения знаниями об основных этапах и событиях новейшей истории России на уровне СОО.</a:t>
            </a:r>
            <a:endParaRPr lang="ru-RU" sz="2000" dirty="0">
              <a:solidFill>
                <a:srgbClr val="8FD4BF"/>
              </a:solidFill>
              <a:latin typeface="+mj-lt"/>
            </a:endParaRPr>
          </a:p>
        </p:txBody>
      </p:sp>
      <p:sp>
        <p:nvSpPr>
          <p:cNvPr id="3" name="Прямоугольник 2"/>
          <p:cNvSpPr/>
          <p:nvPr/>
        </p:nvSpPr>
        <p:spPr>
          <a:xfrm>
            <a:off x="551384" y="1472613"/>
            <a:ext cx="6096000" cy="830997"/>
          </a:xfrm>
          <a:prstGeom prst="rect">
            <a:avLst/>
          </a:prstGeom>
        </p:spPr>
        <p:txBody>
          <a:bodyPr>
            <a:spAutoFit/>
          </a:bodyPr>
          <a:lstStyle/>
          <a:p>
            <a:r>
              <a:rPr lang="ru-RU" sz="2400" dirty="0">
                <a:solidFill>
                  <a:schemeClr val="accent1">
                    <a:lumMod val="75000"/>
                  </a:schemeClr>
                </a:solidFill>
              </a:rPr>
              <a:t>Предмет «История» включает учебные курсы «Всеобщая история», «История России»</a:t>
            </a:r>
          </a:p>
        </p:txBody>
      </p:sp>
      <p:sp>
        <p:nvSpPr>
          <p:cNvPr id="4" name="Прямоугольник 3"/>
          <p:cNvSpPr/>
          <p:nvPr/>
        </p:nvSpPr>
        <p:spPr>
          <a:xfrm>
            <a:off x="4727848" y="5249951"/>
            <a:ext cx="6096000" cy="400110"/>
          </a:xfrm>
          <a:prstGeom prst="rect">
            <a:avLst/>
          </a:prstGeom>
        </p:spPr>
        <p:txBody>
          <a:bodyPr>
            <a:spAutoFit/>
          </a:bodyPr>
          <a:lstStyle/>
          <a:p>
            <a:r>
              <a:rPr lang="ru-RU" sz="2000" b="1" dirty="0">
                <a:solidFill>
                  <a:schemeClr val="accent1">
                    <a:lumMod val="75000"/>
                  </a:schemeClr>
                </a:solidFill>
              </a:rPr>
              <a:t>17 часов</a:t>
            </a:r>
          </a:p>
        </p:txBody>
      </p:sp>
    </p:spTree>
    <p:extLst>
      <p:ext uri="{BB962C8B-B14F-4D97-AF65-F5344CB8AC3E}">
        <p14:creationId xmlns:p14="http://schemas.microsoft.com/office/powerpoint/2010/main" val="3488572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681037"/>
            <a:ext cx="10515600" cy="631909"/>
          </a:xfrm>
          <a:noFill/>
        </p:spPr>
        <p:txBody>
          <a:bodyPr>
            <a:normAutofit/>
          </a:bodyPr>
          <a:lstStyle/>
          <a:p>
            <a:pPr algn="ctr"/>
            <a:r>
              <a:rPr lang="ru-RU" b="1" dirty="0">
                <a:solidFill>
                  <a:schemeClr val="accent2">
                    <a:lumMod val="50000"/>
                  </a:schemeClr>
                </a:solidFill>
                <a:latin typeface="+mn-lt"/>
              </a:rPr>
              <a:t>Обновленный ФГОС ООО </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60" y="1412776"/>
            <a:ext cx="4730750" cy="5149850"/>
          </a:xfrm>
          <a:prstGeom prst="rect">
            <a:avLst/>
          </a:prstGeom>
        </p:spPr>
      </p:pic>
      <p:sp>
        <p:nvSpPr>
          <p:cNvPr id="4" name="Прямоугольник 3"/>
          <p:cNvSpPr/>
          <p:nvPr/>
        </p:nvSpPr>
        <p:spPr>
          <a:xfrm>
            <a:off x="5735960" y="1628800"/>
            <a:ext cx="6096000" cy="1815882"/>
          </a:xfrm>
          <a:prstGeom prst="rect">
            <a:avLst/>
          </a:prstGeom>
        </p:spPr>
        <p:txBody>
          <a:bodyPr>
            <a:spAutoFit/>
          </a:bodyPr>
          <a:lstStyle/>
          <a:p>
            <a:r>
              <a:rPr lang="ru-RU" sz="2800" dirty="0">
                <a:solidFill>
                  <a:schemeClr val="accent1">
                    <a:lumMod val="75000"/>
                  </a:schemeClr>
                </a:solidFill>
              </a:rPr>
              <a:t>Предмет «Математика» включает учебные курсы «Алгебра», «Геометрия», «Вероятность и статистика»</a:t>
            </a:r>
          </a:p>
        </p:txBody>
      </p:sp>
      <p:sp>
        <p:nvSpPr>
          <p:cNvPr id="5" name="Прямоугольник 4">
            <a:extLst>
              <a:ext uri="{FF2B5EF4-FFF2-40B4-BE49-F238E27FC236}">
                <a16:creationId xmlns:a16="http://schemas.microsoft.com/office/drawing/2014/main" id="{9A40E7F7-2977-4E67-BCAA-A7511B02D103}"/>
              </a:ext>
            </a:extLst>
          </p:cNvPr>
          <p:cNvSpPr/>
          <p:nvPr/>
        </p:nvSpPr>
        <p:spPr>
          <a:xfrm>
            <a:off x="5591944" y="5807631"/>
            <a:ext cx="5003293" cy="369332"/>
          </a:xfrm>
          <a:prstGeom prst="rect">
            <a:avLst/>
          </a:prstGeom>
        </p:spPr>
        <p:txBody>
          <a:bodyPr wrap="none">
            <a:spAutoFit/>
          </a:bodyPr>
          <a:lstStyle/>
          <a:p>
            <a:r>
              <a:rPr lang="ru-RU" dirty="0">
                <a:hlinkClick r:id="rId4"/>
              </a:rPr>
              <a:t>Домашняя страница - Банк документов (iro38.ru)</a:t>
            </a:r>
            <a:endParaRPr lang="ru-RU" dirty="0"/>
          </a:p>
        </p:txBody>
      </p:sp>
    </p:spTree>
    <p:extLst>
      <p:ext uri="{BB962C8B-B14F-4D97-AF65-F5344CB8AC3E}">
        <p14:creationId xmlns:p14="http://schemas.microsoft.com/office/powerpoint/2010/main" val="151403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416" y="564002"/>
            <a:ext cx="10515600" cy="631909"/>
          </a:xfrm>
          <a:noFill/>
        </p:spPr>
        <p:txBody>
          <a:bodyPr>
            <a:normAutofit/>
          </a:bodyPr>
          <a:lstStyle/>
          <a:p>
            <a:pPr algn="ctr"/>
            <a:r>
              <a:rPr lang="ru-RU" b="1" dirty="0">
                <a:solidFill>
                  <a:schemeClr val="accent2">
                    <a:lumMod val="50000"/>
                  </a:schemeClr>
                </a:solidFill>
                <a:latin typeface="+mn-lt"/>
              </a:rPr>
              <a:t>Изучение второго иностранного языка</a:t>
            </a:r>
          </a:p>
        </p:txBody>
      </p:sp>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t="32281"/>
          <a:stretch/>
        </p:blipFill>
        <p:spPr>
          <a:xfrm>
            <a:off x="4223792" y="3822821"/>
            <a:ext cx="2748507" cy="2958634"/>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655" y="1244239"/>
            <a:ext cx="4100575" cy="5157165"/>
          </a:xfrm>
          <a:prstGeom prst="rect">
            <a:avLst/>
          </a:prstGeom>
        </p:spPr>
      </p:pic>
      <p:pic>
        <p:nvPicPr>
          <p:cNvPr id="3" name="Рисунок 2"/>
          <p:cNvPicPr>
            <a:picLocks noChangeAspect="1"/>
          </p:cNvPicPr>
          <p:nvPr/>
        </p:nvPicPr>
        <p:blipFill rotWithShape="1">
          <a:blip r:embed="rId5">
            <a:extLst>
              <a:ext uri="{28A0092B-C50C-407E-A947-70E740481C1C}">
                <a14:useLocalDpi xmlns:a14="http://schemas.microsoft.com/office/drawing/2010/main" val="0"/>
              </a:ext>
            </a:extLst>
          </a:blip>
          <a:srcRect t="32228"/>
          <a:stretch/>
        </p:blipFill>
        <p:spPr>
          <a:xfrm>
            <a:off x="9592210" y="3825044"/>
            <a:ext cx="2463275" cy="2890386"/>
          </a:xfrm>
          <a:prstGeom prst="rect">
            <a:avLst/>
          </a:prstGeom>
        </p:spPr>
      </p:pic>
      <p:pic>
        <p:nvPicPr>
          <p:cNvPr id="8" name="Рисунок 7"/>
          <p:cNvPicPr>
            <a:picLocks noChangeAspect="1"/>
          </p:cNvPicPr>
          <p:nvPr/>
        </p:nvPicPr>
        <p:blipFill rotWithShape="1">
          <a:blip r:embed="rId6">
            <a:extLst>
              <a:ext uri="{28A0092B-C50C-407E-A947-70E740481C1C}">
                <a14:useLocalDpi xmlns:a14="http://schemas.microsoft.com/office/drawing/2010/main" val="0"/>
              </a:ext>
            </a:extLst>
          </a:blip>
          <a:srcRect t="32937"/>
          <a:stretch/>
        </p:blipFill>
        <p:spPr>
          <a:xfrm>
            <a:off x="7122666" y="3822821"/>
            <a:ext cx="2298922" cy="2818378"/>
          </a:xfrm>
          <a:prstGeom prst="rect">
            <a:avLst/>
          </a:prstGeom>
        </p:spPr>
      </p:pic>
      <p:sp>
        <p:nvSpPr>
          <p:cNvPr id="5" name="Прямоугольник 4"/>
          <p:cNvSpPr/>
          <p:nvPr/>
        </p:nvSpPr>
        <p:spPr>
          <a:xfrm>
            <a:off x="4727848" y="1244239"/>
            <a:ext cx="6096000" cy="1200329"/>
          </a:xfrm>
          <a:prstGeom prst="rect">
            <a:avLst/>
          </a:prstGeom>
        </p:spPr>
        <p:txBody>
          <a:bodyPr>
            <a:spAutoFit/>
          </a:bodyPr>
          <a:lstStyle/>
          <a:p>
            <a:r>
              <a:rPr lang="ru-RU" sz="2400" dirty="0">
                <a:solidFill>
                  <a:schemeClr val="accent1">
                    <a:lumMod val="75000"/>
                  </a:schemeClr>
                </a:solidFill>
              </a:rPr>
              <a:t>Школа организует изучение второго иностранного языка только при наличии необходимых условий (ФГОС, 2021)</a:t>
            </a:r>
          </a:p>
        </p:txBody>
      </p:sp>
      <p:sp>
        <p:nvSpPr>
          <p:cNvPr id="9" name="Прямоугольник 8"/>
          <p:cNvSpPr/>
          <p:nvPr/>
        </p:nvSpPr>
        <p:spPr>
          <a:xfrm>
            <a:off x="5591944" y="2492896"/>
            <a:ext cx="6600056" cy="1200329"/>
          </a:xfrm>
          <a:prstGeom prst="rect">
            <a:avLst/>
          </a:prstGeom>
        </p:spPr>
        <p:txBody>
          <a:bodyPr wrap="square">
            <a:spAutoFit/>
          </a:bodyPr>
          <a:lstStyle/>
          <a:p>
            <a:r>
              <a:rPr lang="ru-RU" sz="2400" dirty="0">
                <a:solidFill>
                  <a:schemeClr val="accent1">
                    <a:lumMod val="75000"/>
                  </a:schemeClr>
                </a:solidFill>
              </a:rPr>
              <a:t>При наличии второго иностранного языка родители могут выбрать его по заявлению из перечня школы</a:t>
            </a:r>
          </a:p>
        </p:txBody>
      </p:sp>
      <p:sp>
        <p:nvSpPr>
          <p:cNvPr id="4" name="Прямоугольник 3">
            <a:extLst>
              <a:ext uri="{FF2B5EF4-FFF2-40B4-BE49-F238E27FC236}">
                <a16:creationId xmlns:a16="http://schemas.microsoft.com/office/drawing/2014/main" id="{F67D3C31-53DA-441C-8574-CA23058B6D67}"/>
              </a:ext>
            </a:extLst>
          </p:cNvPr>
          <p:cNvSpPr/>
          <p:nvPr/>
        </p:nvSpPr>
        <p:spPr>
          <a:xfrm>
            <a:off x="6919941" y="5950803"/>
            <a:ext cx="5003293" cy="369332"/>
          </a:xfrm>
          <a:prstGeom prst="rect">
            <a:avLst/>
          </a:prstGeom>
        </p:spPr>
        <p:txBody>
          <a:bodyPr wrap="none">
            <a:spAutoFit/>
          </a:bodyPr>
          <a:lstStyle/>
          <a:p>
            <a:r>
              <a:rPr lang="ru-RU" dirty="0">
                <a:hlinkClick r:id="rId7"/>
              </a:rPr>
              <a:t>Домашняя страница - Банк документов (iro38.ru)</a:t>
            </a:r>
            <a:endParaRPr lang="ru-RU" dirty="0"/>
          </a:p>
        </p:txBody>
      </p:sp>
    </p:spTree>
    <p:extLst>
      <p:ext uri="{BB962C8B-B14F-4D97-AF65-F5344CB8AC3E}">
        <p14:creationId xmlns:p14="http://schemas.microsoft.com/office/powerpoint/2010/main" val="398307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Тема Office">
  <a:themeElements>
    <a:clrScheme name="IRO38.RU Theme">
      <a:dk1>
        <a:srgbClr val="022B38"/>
      </a:dk1>
      <a:lt1>
        <a:srgbClr val="FFFFFF"/>
      </a:lt1>
      <a:dk2>
        <a:srgbClr val="279072"/>
      </a:dk2>
      <a:lt2>
        <a:srgbClr val="F2F2F2"/>
      </a:lt2>
      <a:accent1>
        <a:srgbClr val="BF1363"/>
      </a:accent1>
      <a:accent2>
        <a:srgbClr val="39A6A3"/>
      </a:accent2>
      <a:accent3>
        <a:srgbClr val="279072"/>
      </a:accent3>
      <a:accent4>
        <a:srgbClr val="718F93"/>
      </a:accent4>
      <a:accent5>
        <a:srgbClr val="D4840B"/>
      </a:accent5>
      <a:accent6>
        <a:srgbClr val="2F5D62"/>
      </a:accent6>
      <a:hlink>
        <a:srgbClr val="4976C5"/>
      </a:hlink>
      <a:folHlink>
        <a:srgbClr val="954F72"/>
      </a:folHlink>
    </a:clrScheme>
    <a:fontScheme name="Стандартная">
      <a:majorFont>
        <a:latin typeface="Calibri Light"/>
        <a:ea typeface="Arial"/>
        <a:cs typeface="Arial"/>
      </a:majorFont>
      <a:minorFont>
        <a:latin typeface="Calibri"/>
        <a:ea typeface="Arial"/>
        <a:cs typeface="Arial"/>
      </a:minorFont>
    </a:fontScheme>
    <a:fmtScheme name="Стандартная">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prstGeom prst="rect">
          <a:avLst/>
        </a:prstGeom>
        <a:noFill/>
      </a:spPr>
      <a:bodyPr/>
      <a:lstStyle/>
    </a:tx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6626B127219298479148BCAC7F6904F9" ma:contentTypeVersion="11" ma:contentTypeDescription="Создание документа." ma:contentTypeScope="" ma:versionID="d1e10a9330ac0f394ee614aa0e3f4a16">
  <xsd:schema xmlns:xsd="http://www.w3.org/2001/XMLSchema" xmlns:xs="http://www.w3.org/2001/XMLSchema" xmlns:p="http://schemas.microsoft.com/office/2006/metadata/properties" xmlns:ns3="026abdb7-008b-47b6-bcf0-836964aad05e" xmlns:ns4="cf53afb2-3494-4861-91a6-89a59210fcf8" targetNamespace="http://schemas.microsoft.com/office/2006/metadata/properties" ma:root="true" ma:fieldsID="12a94266cd9af97b17d99f852e9606a5" ns3:_="" ns4:_="">
    <xsd:import namespace="026abdb7-008b-47b6-bcf0-836964aad05e"/>
    <xsd:import namespace="cf53afb2-3494-4861-91a6-89a59210fcf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6abdb7-008b-47b6-bcf0-836964aad0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f53afb2-3494-4861-91a6-89a59210fcf8" elementFormDefault="qualified">
    <xsd:import namespace="http://schemas.microsoft.com/office/2006/documentManagement/types"/>
    <xsd:import namespace="http://schemas.microsoft.com/office/infopath/2007/PartnerControls"/>
    <xsd:element name="SharedWithUsers" ma:index="16" nillable="true" ma:displayName="Общий доступ с использованием"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Совместно с подробностями" ma:internalName="SharedWithDetails" ma:readOnly="true">
      <xsd:simpleType>
        <xsd:restriction base="dms:Note">
          <xsd:maxLength value="255"/>
        </xsd:restriction>
      </xsd:simpleType>
    </xsd:element>
    <xsd:element name="SharingHintHash" ma:index="18" nillable="true" ma:displayName="Хэш подсказки о совместном доступе"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E497124-BBEF-47DB-9484-D9D8760BDA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6abdb7-008b-47b6-bcf0-836964aad05e"/>
    <ds:schemaRef ds:uri="cf53afb2-3494-4861-91a6-89a59210fc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EB4136-F1BA-4527-891F-DF8EF5CA4ABB}">
  <ds:schemaRefs>
    <ds:schemaRef ds:uri="http://schemas.microsoft.com/sharepoint/v3/contenttype/forms"/>
  </ds:schemaRefs>
</ds:datastoreItem>
</file>

<file path=customXml/itemProps3.xml><?xml version="1.0" encoding="utf-8"?>
<ds:datastoreItem xmlns:ds="http://schemas.openxmlformats.org/officeDocument/2006/customXml" ds:itemID="{85BB3AD8-BCCD-4C6B-B48E-F691D45F8A8C}">
  <ds:schemaRefs>
    <ds:schemaRef ds:uri="http://www.w3.org/XML/1998/namespace"/>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026abdb7-008b-47b6-bcf0-836964aad05e"/>
    <ds:schemaRef ds:uri="cf53afb2-3494-4861-91a6-89a59210fcf8"/>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Шаблон</Template>
  <TotalTime>1623</TotalTime>
  <Words>2218</Words>
  <Application>Microsoft Office PowerPoint</Application>
  <DocSecurity>0</DocSecurity>
  <PresentationFormat>Широкоэкранный</PresentationFormat>
  <Paragraphs>102</Paragraphs>
  <Slides>26</Slides>
  <Notes>7</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26</vt:i4>
      </vt:variant>
    </vt:vector>
  </HeadingPairs>
  <TitlesOfParts>
    <vt:vector size="30" baseType="lpstr">
      <vt:lpstr>Arial</vt:lpstr>
      <vt:lpstr>Calibri</vt:lpstr>
      <vt:lpstr>Calibri Light</vt:lpstr>
      <vt:lpstr>Тема Office</vt:lpstr>
      <vt:lpstr>Что нужно знать родителям об обновленных ФГОС НОО и ООО </vt:lpstr>
      <vt:lpstr>График введения обновлённых ФГОС</vt:lpstr>
      <vt:lpstr>Обновленные ФГОС НОО и ООО </vt:lpstr>
      <vt:lpstr>Обновленные ФГОС НОО и ООО </vt:lpstr>
      <vt:lpstr>Основные изменения обновленных ФГОС НОО и ООО </vt:lpstr>
      <vt:lpstr>Основные изменения обновленных ФГОС НОО и ООО </vt:lpstr>
      <vt:lpstr>Обновленный ФГОС ООО </vt:lpstr>
      <vt:lpstr>Обновленный ФГОС ООО </vt:lpstr>
      <vt:lpstr>Изучение второго иностранного языка</vt:lpstr>
      <vt:lpstr>Родной (русский) язык, родная литература (русская), литературное чтение на родном (русском) языке </vt:lpstr>
      <vt:lpstr>Основы духовно-нравственной культуры народов России</vt:lpstr>
      <vt:lpstr>Примерная рабочая программа по предмету подходит ко всем УМК? </vt:lpstr>
      <vt:lpstr>Метапредметные  результаты</vt:lpstr>
      <vt:lpstr>Личностные результаты</vt:lpstr>
      <vt:lpstr>Функциональная грамотность</vt:lpstr>
      <vt:lpstr>37.1. Информационно-образовательная среда организации </vt:lpstr>
      <vt:lpstr>Информационно-образовательная среда организации должна обеспечивать: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Что нужно знать родителям об обновленных ФГОС НОО и ООО </vt:lpstr>
    </vt:vector>
  </TitlesOfParts>
  <Manager/>
  <Company>ГАУ ДПО ИРО</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Как переносить воду в решете</dc:title>
  <dc:subject/>
  <dc:creator>Быков Александр Сергеевич</dc:creator>
  <cp:keywords/>
  <dc:description/>
  <cp:lastModifiedBy>Валюшина Наталья Михайловна</cp:lastModifiedBy>
  <cp:revision>391</cp:revision>
  <dcterms:created xsi:type="dcterms:W3CDTF">2021-06-01T01:13:35Z</dcterms:created>
  <dcterms:modified xsi:type="dcterms:W3CDTF">2022-06-08T03:00:51Z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0x0101006626B127219298479148BCAC7F6904F9</vt:lpwstr>
  </property>
</Properties>
</file>