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3" r:id="rId5"/>
    <p:sldId id="304" r:id="rId6"/>
    <p:sldId id="263" r:id="rId7"/>
    <p:sldId id="264" r:id="rId8"/>
    <p:sldId id="265" r:id="rId9"/>
    <p:sldId id="266" r:id="rId10"/>
    <p:sldId id="284" r:id="rId11"/>
    <p:sldId id="272" r:id="rId12"/>
    <p:sldId id="268" r:id="rId13"/>
    <p:sldId id="275" r:id="rId14"/>
    <p:sldId id="307" r:id="rId15"/>
    <p:sldId id="308" r:id="rId16"/>
    <p:sldId id="311" r:id="rId17"/>
    <p:sldId id="309" r:id="rId18"/>
    <p:sldId id="310" r:id="rId19"/>
    <p:sldId id="306" r:id="rId20"/>
    <p:sldId id="305" r:id="rId21"/>
    <p:sldId id="312" r:id="rId22"/>
    <p:sldId id="313" r:id="rId23"/>
    <p:sldId id="30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B085E0-5DA5-462C-AC29-877374FFE61B}">
          <p14:sldIdLst>
            <p14:sldId id="283"/>
            <p14:sldId id="304"/>
            <p14:sldId id="263"/>
            <p14:sldId id="264"/>
            <p14:sldId id="265"/>
            <p14:sldId id="266"/>
            <p14:sldId id="284"/>
            <p14:sldId id="272"/>
            <p14:sldId id="268"/>
            <p14:sldId id="275"/>
            <p14:sldId id="307"/>
            <p14:sldId id="308"/>
            <p14:sldId id="311"/>
            <p14:sldId id="309"/>
            <p14:sldId id="310"/>
            <p14:sldId id="306"/>
            <p14:sldId id="305"/>
            <p14:sldId id="312"/>
            <p14:sldId id="313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63"/>
    <a:srgbClr val="42A28C"/>
    <a:srgbClr val="C0C6CB"/>
    <a:srgbClr val="42AB8D"/>
    <a:srgbClr val="D65B55"/>
    <a:srgbClr val="D4840B"/>
    <a:srgbClr val="022B38"/>
    <a:srgbClr val="C6C6C6"/>
    <a:srgbClr val="50B89F"/>
    <a:srgbClr val="75A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5581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3A3A-E771-4FD3-8C72-1CF7AA1D4304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F685-576D-468A-900A-09D84A3B3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7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39236-E595-4604-BDDE-24409C4485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метки 11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973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61741"/>
          <a:stretch/>
        </p:blipFill>
        <p:spPr>
          <a:xfrm>
            <a:off x="0" y="-16631"/>
            <a:ext cx="12192000" cy="2385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6629"/>
            <a:ext cx="12192000" cy="2385760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469913"/>
            <a:ext cx="9144000" cy="12550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B8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717314"/>
            <a:ext cx="12192000" cy="162000"/>
          </a:xfrm>
          <a:prstGeom prst="rect">
            <a:avLst/>
          </a:prstGeom>
          <a:solidFill>
            <a:srgbClr val="C0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656770" y="5564487"/>
            <a:ext cx="6411030" cy="1312763"/>
            <a:chOff x="1706880" y="-251147"/>
            <a:chExt cx="6411030" cy="131276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5950" y="5172075"/>
            <a:ext cx="3142050" cy="75197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 baseline="0">
                <a:solidFill>
                  <a:srgbClr val="BF136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спикера, ученая степень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3099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спикер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6" b="30243"/>
          <a:stretch/>
        </p:blipFill>
        <p:spPr>
          <a:xfrm>
            <a:off x="0" y="2533880"/>
            <a:ext cx="12192000" cy="223642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2533880"/>
            <a:ext cx="12192000" cy="2236424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412750"/>
            <a:ext cx="1079882" cy="908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996078" y="1405083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2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Иркутской области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496296" y="2844764"/>
            <a:ext cx="7191375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Полное имя спикера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496296" y="3997289"/>
            <a:ext cx="7191375" cy="59055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6" y="4991202"/>
            <a:ext cx="353285" cy="353285"/>
          </a:xfrm>
          <a:prstGeom prst="rect">
            <a:avLst/>
          </a:prstGeom>
        </p:spPr>
      </p:pic>
      <p:sp>
        <p:nvSpPr>
          <p:cNvPr id="1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49581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i.ivanov@iro38.ru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85210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8(395-2)500-904 (вн. 000)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0" y="5047194"/>
            <a:ext cx="241300" cy="2413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998702" y="6114750"/>
            <a:ext cx="218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42A28C"/>
                </a:solidFill>
                <a:latin typeface="+mn-lt"/>
              </a:rPr>
              <a:t>www.iro38.ru</a:t>
            </a:r>
          </a:p>
        </p:txBody>
      </p:sp>
    </p:spTree>
    <p:extLst>
      <p:ext uri="{BB962C8B-B14F-4D97-AF65-F5344CB8AC3E}">
        <p14:creationId xmlns:p14="http://schemas.microsoft.com/office/powerpoint/2010/main" val="41275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73516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385761"/>
            <a:ext cx="9144000" cy="133921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7467600" y="5071932"/>
            <a:ext cx="3200400" cy="9669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ru-RU" sz="1600" baseline="0" smtClean="0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8FD4BF"/>
                </a:solidFill>
                <a:latin typeface="+mj-lt"/>
              </a:rPr>
              <a:t>Фамилия</a:t>
            </a:r>
            <a:r>
              <a:rPr lang="ru-RU" baseline="0" dirty="0">
                <a:solidFill>
                  <a:srgbClr val="8FD4BF"/>
                </a:solidFill>
                <a:latin typeface="+mj-lt"/>
              </a:rPr>
              <a:t> И.О., ученая степень</a:t>
            </a:r>
          </a:p>
          <a:p>
            <a:r>
              <a:rPr lang="ru-RU" baseline="0" dirty="0">
                <a:solidFill>
                  <a:srgbClr val="8FD4BF"/>
                </a:solidFill>
                <a:latin typeface="+mj-lt"/>
              </a:rPr>
              <a:t>должность</a:t>
            </a:r>
            <a:endParaRPr lang="ru-RU" dirty="0">
              <a:solidFill>
                <a:srgbClr val="8FD4BF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98290"/>
            <a:ext cx="12192000" cy="1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2775104" y="5545237"/>
            <a:ext cx="6411030" cy="1312763"/>
            <a:chOff x="1706880" y="-251147"/>
            <a:chExt cx="6411030" cy="131276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8593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5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ый тез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838200" y="2818322"/>
            <a:ext cx="10506075" cy="1639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2818321"/>
            <a:ext cx="10515600" cy="1639379"/>
          </a:xfrm>
          <a:noFill/>
        </p:spPr>
        <p:txBody>
          <a:bodyPr wrap="square" rIns="115200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Важный тезис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311562" y="2716724"/>
            <a:ext cx="590752" cy="848802"/>
            <a:chOff x="9848647" y="2692403"/>
            <a:chExt cx="590752" cy="848802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араллелограмм 5"/>
            <p:cNvSpPr/>
            <p:nvPr userDrawn="1"/>
          </p:nvSpPr>
          <p:spPr>
            <a:xfrm>
              <a:off x="9848647" y="2695577"/>
              <a:ext cx="578053" cy="98424"/>
            </a:xfrm>
            <a:prstGeom prst="parallelogram">
              <a:avLst>
                <a:gd name="adj" fmla="val 5080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ятиугольник 3"/>
            <p:cNvSpPr/>
            <p:nvPr userDrawn="1"/>
          </p:nvSpPr>
          <p:spPr>
            <a:xfrm rot="5400000">
              <a:off x="9745041" y="2846846"/>
              <a:ext cx="848802" cy="5399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42A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01465"/>
            <a:ext cx="10515600" cy="1261010"/>
          </a:xfrm>
          <a:ln w="28575">
            <a:solidFill>
              <a:schemeClr val="bg1"/>
            </a:solidFill>
          </a:ln>
        </p:spPr>
        <p:txBody>
          <a:bodyPr anchor="ctr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947" b="7368"/>
          <a:stretch/>
        </p:blipFill>
        <p:spPr>
          <a:xfrm>
            <a:off x="10722543" y="0"/>
            <a:ext cx="1469456" cy="4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  <a14:imgEffect>
                      <a14:sharpenSoften amount="41000"/>
                    </a14:imgEffect>
                    <a14:imgEffect>
                      <a14:colorTemperature colorTemp="10533"/>
                    </a14:imgEffect>
                    <a14:imgEffect>
                      <a14:saturation sat="0"/>
                    </a14:imgEffect>
                    <a14:imgEffect>
                      <a14:brightnessContrast bright="-2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93" y="819150"/>
            <a:ext cx="6465556" cy="543753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8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42A28C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 noChangeAspect="1"/>
          </p:cNvSpPr>
          <p:nvPr>
            <p:ph idx="1"/>
          </p:nvPr>
        </p:nvSpPr>
        <p:spPr>
          <a:xfrm>
            <a:off x="5183187" y="987426"/>
            <a:ext cx="6161087" cy="488156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3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7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.starodubceva@iro38.ru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нужно знать родителям о введении обновленных ФГОС НОО и ООО?</a:t>
            </a:r>
          </a:p>
        </p:txBody>
      </p:sp>
    </p:spTree>
    <p:extLst>
      <p:ext uri="{BB962C8B-B14F-4D97-AF65-F5344CB8AC3E}">
        <p14:creationId xmlns:p14="http://schemas.microsoft.com/office/powerpoint/2010/main" val="1814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052737"/>
            <a:ext cx="8147248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Мозг ребенка для развития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берет энергию из среды!!!</a:t>
            </a:r>
          </a:p>
          <a:p>
            <a:pPr marL="0" indent="0" algn="ctr">
              <a:buNone/>
            </a:pPr>
            <a:r>
              <a:rPr lang="ru-RU" dirty="0"/>
              <a:t>Неудовлетворение базовых потребностей ребенка, хаотичные взаимодействия ребенка со взрослым будут приводить  к тому, что мотивация в школьному обучению будет гаснуть на глазах, тогда адаптация не произойдет.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0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283C-2160-4B72-871D-3B24049D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8" y="681037"/>
            <a:ext cx="10590402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E75E-0F4E-4BD0-B8F8-E5DD249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Профилактику формирования у обучающихся девиантных форм поведения, агрессии и повышенной тревожности</a:t>
            </a:r>
          </a:p>
        </p:txBody>
      </p:sp>
    </p:spTree>
    <p:extLst>
      <p:ext uri="{BB962C8B-B14F-4D97-AF65-F5344CB8AC3E}">
        <p14:creationId xmlns:p14="http://schemas.microsoft.com/office/powerpoint/2010/main" val="413772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283C-2160-4B72-871D-3B24049D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8" y="681037"/>
            <a:ext cx="10590402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E75E-0F4E-4BD0-B8F8-E5DD249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Психолого-педагогическое сопровождение квалифицированными специалистами … участников образовательных отношений</a:t>
            </a:r>
            <a:r>
              <a:rPr lang="en-US" dirty="0"/>
              <a:t>:</a:t>
            </a:r>
            <a:br>
              <a:rPr lang="ru-RU" dirty="0"/>
            </a:b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Сохранение и укрепление психологического благополучия и психического здоровья обучающихся</a:t>
            </a:r>
            <a:r>
              <a:rPr lang="en-US" dirty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Поддержка и сопровождение детско-родительских отношений</a:t>
            </a:r>
            <a:r>
              <a:rPr lang="en-US" dirty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Формирование психологической культуры поведения в информационной среде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5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9F9F7-D6EC-4EA7-A8FC-8BF1EE77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60" y="584326"/>
            <a:ext cx="10515600" cy="63190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BF1363"/>
                </a:solidFill>
              </a:rPr>
              <a:t>Ментальное здоровье в эпоху перемен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25071-714D-48C4-8C9D-5FA5C414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28" y="1489194"/>
            <a:ext cx="6692660" cy="43513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Психическое здоровье </a:t>
            </a:r>
            <a:r>
              <a:rPr lang="ru-RU" dirty="0"/>
              <a:t>– </a:t>
            </a:r>
            <a:r>
              <a:rPr lang="ru-RU" sz="2000" dirty="0"/>
              <a:t>полноценное развитие высших психических функций</a:t>
            </a:r>
            <a:endParaRPr lang="ru-RU" dirty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Психологическое здоровье</a:t>
            </a:r>
            <a:r>
              <a:rPr lang="ru-RU" dirty="0"/>
              <a:t> – </a:t>
            </a:r>
            <a:r>
              <a:rPr lang="ru-RU" sz="2000" dirty="0"/>
              <a:t>развитие личностной индивидуальности</a:t>
            </a:r>
            <a:endParaRPr lang="ru-RU" dirty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Психологическая грамотность </a:t>
            </a:r>
            <a:r>
              <a:rPr lang="ru-RU" dirty="0"/>
              <a:t>– </a:t>
            </a:r>
            <a:r>
              <a:rPr lang="ru-RU" sz="2000" dirty="0"/>
              <a:t>знание сути и процессов, происходящих во внутреннем мире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Психологическая культура </a:t>
            </a:r>
            <a:r>
              <a:rPr lang="ru-RU" dirty="0"/>
              <a:t>– </a:t>
            </a:r>
            <a:r>
              <a:rPr lang="ru-RU" sz="2000" dirty="0"/>
              <a:t>формирование психолого-педагогических условий, при которых Личность может стать культурной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74218-EFAA-40BB-8C27-E9E14482FBFB}"/>
              </a:ext>
            </a:extLst>
          </p:cNvPr>
          <p:cNvSpPr txBox="1"/>
          <p:nvPr/>
        </p:nvSpPr>
        <p:spPr>
          <a:xfrm>
            <a:off x="7634377" y="1846053"/>
            <a:ext cx="3683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D65B55"/>
                </a:solidFill>
                <a:latin typeface="+mj-lt"/>
              </a:rPr>
              <a:t>Задача</a:t>
            </a:r>
            <a:r>
              <a:rPr lang="en-US" sz="4000" b="1" dirty="0">
                <a:solidFill>
                  <a:srgbClr val="D65B55"/>
                </a:solidFill>
                <a:latin typeface="+mj-lt"/>
              </a:rPr>
              <a:t>:</a:t>
            </a:r>
            <a:br>
              <a:rPr lang="ru-RU" dirty="0">
                <a:solidFill>
                  <a:srgbClr val="8FD4BF"/>
                </a:solidFill>
                <a:latin typeface="+mj-lt"/>
              </a:rPr>
            </a:br>
            <a:r>
              <a:rPr lang="ru-RU" sz="2000" b="1" dirty="0">
                <a:solidFill>
                  <a:srgbClr val="42A28C"/>
                </a:solidFill>
                <a:latin typeface="+mj-lt"/>
              </a:rPr>
              <a:t>привнести в систему образования психологическую культуру, в контексте которой ребенок является целью, смыслом и основной ценностью вне зависимости от его возраста, уровня развития на сегодня, социального статуса и т.д.</a:t>
            </a:r>
            <a:endParaRPr lang="ru-RU" b="1" dirty="0">
              <a:solidFill>
                <a:srgbClr val="42A2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37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283C-2160-4B72-871D-3B24049D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8" y="681037"/>
            <a:ext cx="10590402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E75E-0F4E-4BD0-B8F8-E5DD249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Индивидуальное психолого-педагогическое сопровождение всех участников образовательных отношений, в том числе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ru-RU" dirty="0"/>
              <a:t>Обучающихся, испытывающих трудности в освоении программы начального общего/основного общего образования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Обучающихся ,проявляющих индивидуальные способности, и одаренных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Родителей (законных представителей) несовершеннолетних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35651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Почему дети такие разные?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Нормативная неравномерность в развитии мозговых систем</a:t>
            </a:r>
            <a:r>
              <a:rPr lang="en-US" dirty="0"/>
              <a:t>: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Разная наследственность</a:t>
            </a:r>
            <a:r>
              <a:rPr lang="en-US" dirty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Разные условия раннего биологического развития</a:t>
            </a:r>
            <a:r>
              <a:rPr lang="en-US" dirty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Разная социальная среда (разный опыт, разные занятия, разный эмоциональный и социальный фон)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У каждого ребенка в ходе проведения диагностики в школе выявляются более сильные и более слабые стороны в работе мозговых систем</a:t>
            </a:r>
            <a:r>
              <a:rPr lang="en-US" dirty="0"/>
              <a:t>;</a:t>
            </a:r>
            <a:endParaRPr lang="ru-RU" dirty="0"/>
          </a:p>
          <a:p>
            <a:r>
              <a:rPr lang="ru-RU" i="1" dirty="0"/>
              <a:t>Вопрос</a:t>
            </a:r>
            <a:r>
              <a:rPr lang="en-US" dirty="0"/>
              <a:t>:</a:t>
            </a:r>
            <a:r>
              <a:rPr lang="ru-RU" dirty="0"/>
              <a:t> Разные дети (в том числе каждый со своими слабостями) одинаковы успешны. Почему?</a:t>
            </a:r>
          </a:p>
          <a:p>
            <a:r>
              <a:rPr lang="ru-RU" i="1" dirty="0"/>
              <a:t>Ответ</a:t>
            </a:r>
            <a:r>
              <a:rPr lang="en-US" dirty="0"/>
              <a:t>:</a:t>
            </a:r>
            <a:r>
              <a:rPr lang="ru-RU" dirty="0"/>
              <a:t> сильные стороны и компенсируют слабые, если а) сильных сторон достаточно много, и б) есть благоприятная среда (и эмоциональная,  и развивающая).</a:t>
            </a:r>
          </a:p>
        </p:txBody>
      </p:sp>
    </p:spTree>
    <p:extLst>
      <p:ext uri="{BB962C8B-B14F-4D97-AF65-F5344CB8AC3E}">
        <p14:creationId xmlns:p14="http://schemas.microsoft.com/office/powerpoint/2010/main" val="34149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283C-2160-4B72-871D-3B24049D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8" y="681037"/>
            <a:ext cx="10590402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E75E-0F4E-4BD0-B8F8-E5DD249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Формирование и развитие </a:t>
            </a:r>
            <a:r>
              <a:rPr lang="ru-RU" u="sng" dirty="0"/>
              <a:t>психолого-педагогической компетентности</a:t>
            </a:r>
            <a:r>
              <a:rPr lang="ru-RU" dirty="0"/>
              <a:t> работников Организации и </a:t>
            </a:r>
            <a:r>
              <a:rPr lang="ru-RU" u="sng" dirty="0"/>
              <a:t>родителей</a:t>
            </a:r>
            <a:r>
              <a:rPr lang="ru-RU" dirty="0"/>
              <a:t> (законных представителей) несовершеннолетних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3540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5311D-7F5B-4060-A61A-86E2E25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982962"/>
            <a:ext cx="7331015" cy="6319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Тревожные и депрессивные состояния, эмоциональное выгорание взрослого влияют на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01EB7-4CDE-4665-80EB-3C07431F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6" y="2162056"/>
            <a:ext cx="8417943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психическое развитие ребенка в младенческом и раннем возрасте;</a:t>
            </a:r>
          </a:p>
          <a:p>
            <a:r>
              <a:rPr lang="ru-RU" dirty="0"/>
              <a:t>успеваемость детей в 5 и 6 лет;</a:t>
            </a:r>
          </a:p>
          <a:p>
            <a:r>
              <a:rPr lang="ru-RU" dirty="0"/>
              <a:t>синдром дефицита внимания и гиперактивности у детей 7 лет;</a:t>
            </a:r>
          </a:p>
          <a:p>
            <a:r>
              <a:rPr lang="ru-RU" dirty="0"/>
              <a:t>трудный темперамент младенца (возбудимость, раздражительность, проблемы поведения);</a:t>
            </a:r>
          </a:p>
          <a:p>
            <a:r>
              <a:rPr lang="ru-RU" dirty="0"/>
              <a:t>эмоциональные и поведенческие проблемы у детей дошкольного и младшего школьного возраста (симптомы СДВГ, эмоциональные проблемы, проблемы во взаимоотношениях со сверстниками);</a:t>
            </a:r>
          </a:p>
          <a:p>
            <a:r>
              <a:rPr lang="ru-RU" dirty="0"/>
              <a:t>нарушения интеллектуального развития подростков</a:t>
            </a:r>
            <a:r>
              <a:rPr lang="en-US" dirty="0"/>
              <a:t>;</a:t>
            </a:r>
            <a:endParaRPr lang="ru-RU" dirty="0"/>
          </a:p>
          <a:p>
            <a:r>
              <a:rPr lang="ru-RU" u="sng" dirty="0"/>
              <a:t>обуславливает </a:t>
            </a:r>
            <a:r>
              <a:rPr lang="ru-RU" u="sng" dirty="0" err="1"/>
              <a:t>аутоагрессивное</a:t>
            </a:r>
            <a:r>
              <a:rPr lang="ru-RU" u="sng" dirty="0"/>
              <a:t> и суицидальное поведение детей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497246F-9247-4FD4-BA09-D51EFDE76E27}"/>
              </a:ext>
            </a:extLst>
          </p:cNvPr>
          <p:cNvSpPr/>
          <p:nvPr/>
        </p:nvSpPr>
        <p:spPr>
          <a:xfrm>
            <a:off x="9514936" y="1923691"/>
            <a:ext cx="1897812" cy="3347049"/>
          </a:xfrm>
          <a:prstGeom prst="actionButtonHelp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F34CC-0CC4-4ECF-A3C4-1D89D068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554"/>
            <a:ext cx="10663687" cy="8735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BF1363"/>
                </a:solidFill>
              </a:rPr>
              <a:t>Эмоциональное состояние Взрослого влияет на его способность</a:t>
            </a:r>
            <a:r>
              <a:rPr lang="en-US" sz="2800" b="1" dirty="0">
                <a:solidFill>
                  <a:srgbClr val="BF1363"/>
                </a:solidFill>
              </a:rPr>
              <a:t>:</a:t>
            </a:r>
            <a:endParaRPr lang="ru-RU" sz="2800" b="1" dirty="0">
              <a:solidFill>
                <a:srgbClr val="BF136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D5590-675D-4D91-A9EA-F9D2ECE6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8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эффективно взаимодействовать с ребенком;</a:t>
            </a:r>
          </a:p>
          <a:p>
            <a:r>
              <a:rPr lang="ru-RU" dirty="0"/>
              <a:t>воспринимать, интерпретировать и регулировать эмоции ребенка;</a:t>
            </a:r>
          </a:p>
          <a:p>
            <a:r>
              <a:rPr lang="ru-RU" dirty="0"/>
              <a:t>чувствовать удовольствие от взаимодействия с ребенком;</a:t>
            </a:r>
          </a:p>
          <a:p>
            <a:r>
              <a:rPr lang="ru-RU" dirty="0"/>
              <a:t>формировать надежную привязанность;</a:t>
            </a:r>
          </a:p>
          <a:p>
            <a:r>
              <a:rPr lang="ru-RU" dirty="0"/>
              <a:t>управлять поведением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41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73541-059B-4B5D-9105-6749D9F1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5573"/>
            <a:ext cx="10515600" cy="1639379"/>
          </a:xfrm>
        </p:spPr>
        <p:txBody>
          <a:bodyPr>
            <a:normAutofit/>
          </a:bodyPr>
          <a:lstStyle/>
          <a:p>
            <a:r>
              <a:rPr lang="ru-RU" sz="4800" b="1" dirty="0"/>
              <a:t>Родитель – Ребенок- Педагог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D7D5788-DDC0-46B5-B353-ABA2AE0C5E0C}"/>
              </a:ext>
            </a:extLst>
          </p:cNvPr>
          <p:cNvSpPr/>
          <p:nvPr/>
        </p:nvSpPr>
        <p:spPr>
          <a:xfrm>
            <a:off x="4649637" y="603850"/>
            <a:ext cx="2303253" cy="2128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Ребенок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44B49E9-3A9A-44EB-8115-A6ABEDE7E806}"/>
              </a:ext>
            </a:extLst>
          </p:cNvPr>
          <p:cNvSpPr/>
          <p:nvPr/>
        </p:nvSpPr>
        <p:spPr>
          <a:xfrm>
            <a:off x="1915064" y="603850"/>
            <a:ext cx="3191773" cy="205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Родитель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CAF0C3A-6EAE-45E4-89F5-6716A3355770}"/>
              </a:ext>
            </a:extLst>
          </p:cNvPr>
          <p:cNvSpPr/>
          <p:nvPr/>
        </p:nvSpPr>
        <p:spPr>
          <a:xfrm>
            <a:off x="6590580" y="693347"/>
            <a:ext cx="3191773" cy="2038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Педагог</a:t>
            </a:r>
            <a:r>
              <a:rPr lang="ru-RU" dirty="0"/>
              <a:t> 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2DE5B3CF-BE28-42B8-BAFD-6EA05A2A5A92}"/>
              </a:ext>
            </a:extLst>
          </p:cNvPr>
          <p:cNvSpPr/>
          <p:nvPr/>
        </p:nvSpPr>
        <p:spPr>
          <a:xfrm rot="5400000">
            <a:off x="5463756" y="54991"/>
            <a:ext cx="1270240" cy="1031719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F136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AF716-E282-402B-B82D-19E2E4C942BD}"/>
              </a:ext>
            </a:extLst>
          </p:cNvPr>
          <p:cNvSpPr txBox="1"/>
          <p:nvPr/>
        </p:nvSpPr>
        <p:spPr>
          <a:xfrm>
            <a:off x="1897813" y="5671399"/>
            <a:ext cx="293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+mj-lt"/>
              </a:rPr>
              <a:t>СРЕДА ОО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C5B5C-0338-4A5D-BDA8-CE97140DF603}"/>
              </a:ext>
            </a:extLst>
          </p:cNvPr>
          <p:cNvSpPr txBox="1"/>
          <p:nvPr/>
        </p:nvSpPr>
        <p:spPr>
          <a:xfrm>
            <a:off x="7356893" y="5417822"/>
            <a:ext cx="4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j-lt"/>
              </a:rPr>
              <a:t>ВНУТРЕННИЙ МИР</a:t>
            </a: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E81FF95E-F02A-4547-A7BF-737497C4450A}"/>
              </a:ext>
            </a:extLst>
          </p:cNvPr>
          <p:cNvSpPr/>
          <p:nvPr/>
        </p:nvSpPr>
        <p:spPr>
          <a:xfrm>
            <a:off x="5613342" y="6327474"/>
            <a:ext cx="965315" cy="948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0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73541-059B-4B5D-9105-6749D9F1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5573"/>
            <a:ext cx="10515600" cy="1639379"/>
          </a:xfrm>
        </p:spPr>
        <p:txBody>
          <a:bodyPr>
            <a:normAutofit/>
          </a:bodyPr>
          <a:lstStyle/>
          <a:p>
            <a:r>
              <a:rPr lang="ru-RU" sz="4800" b="1" dirty="0"/>
              <a:t>Родитель – Ребенок- Педагог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D7D5788-DDC0-46B5-B353-ABA2AE0C5E0C}"/>
              </a:ext>
            </a:extLst>
          </p:cNvPr>
          <p:cNvSpPr/>
          <p:nvPr/>
        </p:nvSpPr>
        <p:spPr>
          <a:xfrm>
            <a:off x="4649637" y="603850"/>
            <a:ext cx="2303253" cy="2128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Ребенок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44B49E9-3A9A-44EB-8115-A6ABEDE7E806}"/>
              </a:ext>
            </a:extLst>
          </p:cNvPr>
          <p:cNvSpPr/>
          <p:nvPr/>
        </p:nvSpPr>
        <p:spPr>
          <a:xfrm>
            <a:off x="1915064" y="603850"/>
            <a:ext cx="3191773" cy="205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Родитель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CAF0C3A-6EAE-45E4-89F5-6716A3355770}"/>
              </a:ext>
            </a:extLst>
          </p:cNvPr>
          <p:cNvSpPr/>
          <p:nvPr/>
        </p:nvSpPr>
        <p:spPr>
          <a:xfrm>
            <a:off x="6590580" y="693347"/>
            <a:ext cx="3191773" cy="2038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Педагог</a:t>
            </a:r>
            <a:r>
              <a:rPr lang="ru-RU" dirty="0"/>
              <a:t> 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2DE5B3CF-BE28-42B8-BAFD-6EA05A2A5A92}"/>
              </a:ext>
            </a:extLst>
          </p:cNvPr>
          <p:cNvSpPr/>
          <p:nvPr/>
        </p:nvSpPr>
        <p:spPr>
          <a:xfrm rot="5400000">
            <a:off x="5463756" y="54991"/>
            <a:ext cx="1270240" cy="1031719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F136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AF716-E282-402B-B82D-19E2E4C942BD}"/>
              </a:ext>
            </a:extLst>
          </p:cNvPr>
          <p:cNvSpPr txBox="1"/>
          <p:nvPr/>
        </p:nvSpPr>
        <p:spPr>
          <a:xfrm>
            <a:off x="1897813" y="5671399"/>
            <a:ext cx="293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+mj-lt"/>
              </a:rPr>
              <a:t>СРЕДА ОО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C5B5C-0338-4A5D-BDA8-CE97140DF603}"/>
              </a:ext>
            </a:extLst>
          </p:cNvPr>
          <p:cNvSpPr txBox="1"/>
          <p:nvPr/>
        </p:nvSpPr>
        <p:spPr>
          <a:xfrm>
            <a:off x="7356893" y="5417822"/>
            <a:ext cx="4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j-lt"/>
              </a:rPr>
              <a:t>ВНУТРЕННИЙ МИР</a:t>
            </a: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E81FF95E-F02A-4547-A7BF-737497C4450A}"/>
              </a:ext>
            </a:extLst>
          </p:cNvPr>
          <p:cNvSpPr/>
          <p:nvPr/>
        </p:nvSpPr>
        <p:spPr>
          <a:xfrm>
            <a:off x="5613342" y="6327474"/>
            <a:ext cx="965315" cy="948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5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/>
              <a:t>Стародубцева Галина Александровна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доцент кафедры педагогики и психологии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g.starodubceva@iro38.ru</a:t>
            </a:r>
            <a:endParaRPr lang="en-US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8(395-2)500-904(</a:t>
            </a:r>
            <a:r>
              <a:rPr lang="ru-RU" dirty="0" err="1"/>
              <a:t>вн</a:t>
            </a:r>
            <a:r>
              <a:rPr lang="ru-RU" dirty="0"/>
              <a:t>.</a:t>
            </a:r>
            <a:r>
              <a:rPr lang="en-US" dirty="0"/>
              <a:t>303</a:t>
            </a:r>
            <a:r>
              <a:rPr lang="ru-RU" dirty="0"/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70AA58-215F-448A-8E6B-328E454638FD}"/>
              </a:ext>
            </a:extLst>
          </p:cNvPr>
          <p:cNvSpPr/>
          <p:nvPr/>
        </p:nvSpPr>
        <p:spPr>
          <a:xfrm>
            <a:off x="3502087" y="6543888"/>
            <a:ext cx="4960189" cy="241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Переживание небезопасности ситуации обучения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ru-RU" b="1" dirty="0">
                <a:solidFill>
                  <a:srgbClr val="FF0000"/>
                </a:solidFill>
              </a:rPr>
              <a:t> ТРЕВОГА!!!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/>
              <a:t>В страхе мозг отключается!</a:t>
            </a:r>
          </a:p>
          <a:p>
            <a:pPr marL="0" indent="0" algn="ctr">
              <a:buNone/>
            </a:pPr>
            <a:r>
              <a:rPr lang="ru-RU" sz="5400" b="1" dirty="0"/>
              <a:t>Срабатывают механизмы психологической защиты!</a:t>
            </a:r>
          </a:p>
        </p:txBody>
      </p:sp>
    </p:spTree>
    <p:extLst>
      <p:ext uri="{BB962C8B-B14F-4D97-AF65-F5344CB8AC3E}">
        <p14:creationId xmlns:p14="http://schemas.microsoft.com/office/powerpoint/2010/main" val="46571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24" y="620688"/>
            <a:ext cx="10515600" cy="6319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Механизмы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психологической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://creative.gs/wp-content/uploads/2016/06/1356525005_lion-hunting-zebra-1-700x45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creative.gs/wp-content/uploads/2016/06/1356525005_lion-hunting-zebra-1-700x45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storge.pic2.me/upload/443/56fa76544b5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746706"/>
            <a:ext cx="7983300" cy="449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39" y="789137"/>
            <a:ext cx="10515600" cy="6319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Механизмы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психологической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://creative.gs/wp-content/uploads/2016/06/1356525005_lion-hunting-zebra-1-700x45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creative.gs/wp-content/uploads/2016/06/1356525005_lion-hunting-zebra-1-700x45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mtdata.ru/u4/photoBCA8/20803998037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700808"/>
            <a:ext cx="6832203" cy="45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2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125" y="753227"/>
            <a:ext cx="10515600" cy="6319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Механизмы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психологической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://creative.gs/wp-content/uploads/2016/06/1356525005_lion-hunting-zebra-1-700x45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creative.gs/wp-content/uploads/2016/06/1356525005_lion-hunting-zebra-1-700x45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itd3.mycdn.me/image?id=834267395818&amp;t=20&amp;plc=WEB&amp;tkn=*udE_BWILyBHBhKV4NhhzGO2NU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44825"/>
            <a:ext cx="7245876" cy="41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283C-2160-4B72-871D-3B24049D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8" y="681037"/>
            <a:ext cx="10590402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E75E-0F4E-4BD0-B8F8-E5DD249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Социально-психологическую адаптацию обучающихся к условиям Организации с учетом специфики их возрастного психофизиологического развития, включая особенности адаптации в социальной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66442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38" y="692696"/>
            <a:ext cx="1124884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</a:rPr>
              <a:t>Препятствие – чувство собственной неспособности к обучению. 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Оно возникает в ситуациях, 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когда требования ребенка не соответствуют его возможностям</a:t>
            </a:r>
            <a:br>
              <a:rPr lang="ru-RU" sz="3100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1916833"/>
            <a:ext cx="8075240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Это может возникнуть на фоне неудовлетворения потребностей ребенка в возможности уважать самого себя, в уважении со стороны других, в достижении успеха.</a:t>
            </a:r>
          </a:p>
          <a:p>
            <a:endParaRPr lang="ru-RU" sz="2400" dirty="0"/>
          </a:p>
        </p:txBody>
      </p:sp>
      <p:pic>
        <p:nvPicPr>
          <p:cNvPr id="13314" name="Picture 2" descr="https://manuylova67-mkdou31.edumsko.ru/uploads/3000/10259/section/632151/.thumbs/051292fd68e3757cced61afc05ec564c.jpg?1509395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0" y="3134952"/>
            <a:ext cx="5924591" cy="33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cdn2.lime.energy/wp-content/uploads/2018/03/12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79" y="3134953"/>
            <a:ext cx="3329621" cy="33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3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7" y="562671"/>
            <a:ext cx="8363272" cy="17142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Негативные переживания, связанные с учебой.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Когда ситуация обучения регулярно сопровождается конфликтами, вызывает отрицательные эмоции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2276873"/>
            <a:ext cx="4104456" cy="3849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Неудовлетворенность ребенка в любви и принятии</a:t>
            </a:r>
          </a:p>
        </p:txBody>
      </p:sp>
      <p:pic>
        <p:nvPicPr>
          <p:cNvPr id="10242" name="Picture 2" descr="http://www.med24info.com/data/books/568fad3e9b6ce20160108_1536.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76873"/>
            <a:ext cx="3104778" cy="40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67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RO38.RU Theme">
      <a:dk1>
        <a:srgbClr val="022B38"/>
      </a:dk1>
      <a:lt1>
        <a:srgbClr val="FFFFFF"/>
      </a:lt1>
      <a:dk2>
        <a:srgbClr val="279072"/>
      </a:dk2>
      <a:lt2>
        <a:srgbClr val="F2F2F2"/>
      </a:lt2>
      <a:accent1>
        <a:srgbClr val="BF1363"/>
      </a:accent1>
      <a:accent2>
        <a:srgbClr val="39A6A3"/>
      </a:accent2>
      <a:accent3>
        <a:srgbClr val="279072"/>
      </a:accent3>
      <a:accent4>
        <a:srgbClr val="718F93"/>
      </a:accent4>
      <a:accent5>
        <a:srgbClr val="D4840B"/>
      </a:accent5>
      <a:accent6>
        <a:srgbClr val="2F5D62"/>
      </a:accent6>
      <a:hlink>
        <a:srgbClr val="4976C5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8FD4B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.potx" id="{74819D8F-7DD5-4D4E-88CD-28B39F545FF8}" vid="{177C8ED6-8C8C-49ED-A35E-4552C9CE59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69DA29E761DA4791816C83B488D51F" ma:contentTypeVersion="14" ma:contentTypeDescription="Создание документа." ma:contentTypeScope="" ma:versionID="00df47e37033f4dbc50facb1e0388f2e">
  <xsd:schema xmlns:xsd="http://www.w3.org/2001/XMLSchema" xmlns:xs="http://www.w3.org/2001/XMLSchema" xmlns:p="http://schemas.microsoft.com/office/2006/metadata/properties" xmlns:ns3="5d740141-c44a-48fb-b8c1-37d1bb70f7b0" xmlns:ns4="a9932fac-3f7f-43af-9c7e-89bed4e4a554" targetNamespace="http://schemas.microsoft.com/office/2006/metadata/properties" ma:root="true" ma:fieldsID="25f23bdbde3b38bebfc4069260cf0e1d" ns3:_="" ns4:_="">
    <xsd:import namespace="5d740141-c44a-48fb-b8c1-37d1bb70f7b0"/>
    <xsd:import namespace="a9932fac-3f7f-43af-9c7e-89bed4e4a5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40141-c44a-48fb-b8c1-37d1bb70f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fac-3f7f-43af-9c7e-89bed4e4a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BBE48-4C84-477F-9F8C-B04C98A72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781EC5-B82D-4E24-8F9B-D1D26ED02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40141-c44a-48fb-b8c1-37d1bb70f7b0"/>
    <ds:schemaRef ds:uri="a9932fac-3f7f-43af-9c7e-89bed4e4a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7319B6-7CF3-4A7E-86B8-ADAB37834BFF}">
  <ds:schemaRefs>
    <ds:schemaRef ds:uri="http://schemas.microsoft.com/office/2006/documentManagement/types"/>
    <ds:schemaRef ds:uri="5d740141-c44a-48fb-b8c1-37d1bb70f7b0"/>
    <ds:schemaRef ds:uri="http://purl.org/dc/dcmitype/"/>
    <ds:schemaRef ds:uri="a9932fac-3f7f-43af-9c7e-89bed4e4a554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6935</TotalTime>
  <Words>724</Words>
  <Application>Microsoft Office PowerPoint</Application>
  <PresentationFormat>Широкоэкранный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Что нужно знать родителям о введении обновленных ФГОС НОО и ООО?</vt:lpstr>
      <vt:lpstr>Родитель – Ребенок- Педагог</vt:lpstr>
      <vt:lpstr>Переживание небезопасности ситуации обучения: ТРЕВОГА!!!</vt:lpstr>
      <vt:lpstr>Механизмы  психологической защиты</vt:lpstr>
      <vt:lpstr>Механизмы  психологической защиты</vt:lpstr>
      <vt:lpstr>Механизмы  психологической защиты</vt:lpstr>
      <vt:lpstr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vt:lpstr>
      <vt:lpstr>Препятствие – чувство собственной неспособности к обучению.  Оно возникает в ситуациях,  когда требования ребенка не соответствуют его возможностям </vt:lpstr>
      <vt:lpstr>Негативные переживания, связанные с учебой.  Когда ситуация обучения регулярно сопровождается конфликтами, вызывает отрицательные эмоции</vt:lpstr>
      <vt:lpstr>Презентация PowerPoint</vt:lpstr>
      <vt:lpstr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vt:lpstr>
      <vt:lpstr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vt:lpstr>
      <vt:lpstr>Ментальное здоровье в эпоху перемен</vt:lpstr>
      <vt:lpstr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vt:lpstr>
      <vt:lpstr>Почему дети такие разные?</vt:lpstr>
      <vt:lpstr>Психолого-педагогические условия реализации программы основного общего образования/начального общего образования, в том числе адаптированной, должны обеспечивать </vt:lpstr>
      <vt:lpstr>Тревожные и депрессивные состояния, эмоциональное выгорание взрослого влияют на:</vt:lpstr>
      <vt:lpstr>Эмоциональное состояние Взрослого влияет на его способность:</vt:lpstr>
      <vt:lpstr>Родитель – Ребенок- Педагог</vt:lpstr>
      <vt:lpstr>Презентация PowerPoint</vt:lpstr>
    </vt:vector>
  </TitlesOfParts>
  <Company>ГАУ ДПО 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переносить воду в решете</dc:title>
  <dc:creator>Быков Александр Сергеевич</dc:creator>
  <cp:lastModifiedBy>Валюшина Наталья Михайловна</cp:lastModifiedBy>
  <cp:revision>88</cp:revision>
  <dcterms:created xsi:type="dcterms:W3CDTF">2021-06-01T01:13:35Z</dcterms:created>
  <dcterms:modified xsi:type="dcterms:W3CDTF">2022-06-08T06:20:43Z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0x010100B969DA29E761DA4791816C83B488D51F</vt:lpwstr>
  </property>
</Properties>
</file>